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anva Sans Bold" panose="020B0604020202020204" charset="0"/>
      <p:regular r:id="rId12"/>
    </p:embeddedFon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Times New Roman Bold" panose="02020803070505020304" pitchFamily="18" charset="0"/>
      <p:bold r:id="rId17"/>
    </p:embeddedFont>
    <p:embeddedFont>
      <p:font typeface="Arimo" panose="020B0604020202020204" charset="0"/>
      <p:regular r:id="rId18"/>
    </p:embeddedFont>
    <p:embeddedFont>
      <p:font typeface="Arimo Bold" panose="020B0604020202020204" charset="0"/>
      <p:regular r:id="rId19"/>
    </p:embeddedFont>
    <p:embeddedFont>
      <p:font typeface="Times New Roman MT" panose="020B0604020202020204" charset="0"/>
      <p:regular r:id="rId20"/>
    </p:embeddedFont>
    <p:embeddedFont>
      <p:font typeface="Arial Bold" panose="020B0704020202020204" pitchFamily="34" charset="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10-Nov-25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13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svg"/><Relationship Id="rId17" Type="http://schemas.openxmlformats.org/officeDocument/2006/relationships/image" Target="../media/image10.jpeg"/><Relationship Id="rId2" Type="http://schemas.openxmlformats.org/officeDocument/2006/relationships/image" Target="../media/image1.png"/><Relationship Id="rId16" Type="http://schemas.openxmlformats.org/officeDocument/2006/relationships/image" Target="../media/image1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5" Type="http://schemas.openxmlformats.org/officeDocument/2006/relationships/image" Target="../media/image9.png"/><Relationship Id="rId10" Type="http://schemas.openxmlformats.org/officeDocument/2006/relationships/image" Target="../media/image9.svg"/><Relationship Id="rId4" Type="http://schemas.openxmlformats.org/officeDocument/2006/relationships/image" Target="../media/image3.svg"/><Relationship Id="rId9" Type="http://schemas.openxmlformats.org/officeDocument/2006/relationships/image" Target="../media/image6.png"/><Relationship Id="rId14" Type="http://schemas.openxmlformats.org/officeDocument/2006/relationships/image" Target="../media/image1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svg"/><Relationship Id="rId13" Type="http://schemas.openxmlformats.org/officeDocument/2006/relationships/image" Target="../media/image44.jpeg"/><Relationship Id="rId18" Type="http://schemas.openxmlformats.org/officeDocument/2006/relationships/image" Target="../media/image5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3.png"/><Relationship Id="rId17" Type="http://schemas.openxmlformats.org/officeDocument/2006/relationships/image" Target="../media/image48.jpeg"/><Relationship Id="rId2" Type="http://schemas.openxmlformats.org/officeDocument/2006/relationships/image" Target="../media/image34.jpeg"/><Relationship Id="rId16" Type="http://schemas.openxmlformats.org/officeDocument/2006/relationships/image" Target="../media/image47.jpeg"/><Relationship Id="rId20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jpeg"/><Relationship Id="rId11" Type="http://schemas.openxmlformats.org/officeDocument/2006/relationships/image" Target="../media/image42.jpeg"/><Relationship Id="rId5" Type="http://schemas.openxmlformats.org/officeDocument/2006/relationships/image" Target="../media/image37.png"/><Relationship Id="rId15" Type="http://schemas.openxmlformats.org/officeDocument/2006/relationships/image" Target="../media/image46.jpeg"/><Relationship Id="rId10" Type="http://schemas.openxmlformats.org/officeDocument/2006/relationships/image" Target="../media/image41.png"/><Relationship Id="rId19" Type="http://schemas.openxmlformats.org/officeDocument/2006/relationships/image" Target="../media/image4.png"/><Relationship Id="rId4" Type="http://schemas.openxmlformats.org/officeDocument/2006/relationships/image" Target="../media/image36.pn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1.svg"/><Relationship Id="rId3" Type="http://schemas.openxmlformats.org/officeDocument/2006/relationships/image" Target="../media/image16.png"/><Relationship Id="rId7" Type="http://schemas.openxmlformats.org/officeDocument/2006/relationships/image" Target="../media/image18.png"/><Relationship Id="rId12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20.png"/><Relationship Id="rId5" Type="http://schemas.openxmlformats.org/officeDocument/2006/relationships/image" Target="../media/image17.png"/><Relationship Id="rId10" Type="http://schemas.openxmlformats.org/officeDocument/2006/relationships/image" Target="../media/image4.png"/><Relationship Id="rId4" Type="http://schemas.openxmlformats.org/officeDocument/2006/relationships/image" Target="../media/image23.svg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preview--smart-commute-pulse.lovable.app/dashboard" TargetMode="External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ai.invideo.io/watch/xB5nNNPaurJ" TargetMode="External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8.png"/><Relationship Id="rId4" Type="http://schemas.openxmlformats.org/officeDocument/2006/relationships/image" Target="../media/image38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31.png"/><Relationship Id="rId4" Type="http://schemas.openxmlformats.org/officeDocument/2006/relationships/image" Target="../media/image4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toppersnotes.co/current-affairs/blog/rajasthan-budget-2025-26-transport-infrastructure-investments-19-feb-2025" TargetMode="External"/><Relationship Id="rId4" Type="http://schemas.openxmlformats.org/officeDocument/2006/relationships/image" Target="../media/image3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240955" y="-502215"/>
            <a:ext cx="10162104" cy="10739901"/>
            <a:chOff x="0" y="0"/>
            <a:chExt cx="13549472" cy="1431986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549503" cy="14319900"/>
            </a:xfrm>
            <a:custGeom>
              <a:avLst/>
              <a:gdLst/>
              <a:ahLst/>
              <a:cxnLst/>
              <a:rect l="l" t="t" r="r" b="b"/>
              <a:pathLst>
                <a:path w="13549503" h="14319900">
                  <a:moveTo>
                    <a:pt x="0" y="0"/>
                  </a:moveTo>
                  <a:lnTo>
                    <a:pt x="13549503" y="0"/>
                  </a:lnTo>
                  <a:lnTo>
                    <a:pt x="13549503" y="14319900"/>
                  </a:lnTo>
                  <a:lnTo>
                    <a:pt x="0" y="143199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843" r="-2842"/>
              </a:stretch>
            </a:blipFill>
          </p:spPr>
        </p:sp>
      </p:grpSp>
      <p:sp>
        <p:nvSpPr>
          <p:cNvPr id="4" name="Freeform 4"/>
          <p:cNvSpPr/>
          <p:nvPr/>
        </p:nvSpPr>
        <p:spPr>
          <a:xfrm>
            <a:off x="58968" y="8357486"/>
            <a:ext cx="1880200" cy="1880200"/>
          </a:xfrm>
          <a:custGeom>
            <a:avLst/>
            <a:gdLst/>
            <a:ahLst/>
            <a:cxnLst/>
            <a:rect l="l" t="t" r="r" b="b"/>
            <a:pathLst>
              <a:path w="1880200" h="1880200">
                <a:moveTo>
                  <a:pt x="0" y="0"/>
                </a:moveTo>
                <a:lnTo>
                  <a:pt x="1880200" y="0"/>
                </a:lnTo>
                <a:lnTo>
                  <a:pt x="1880200" y="1880200"/>
                </a:lnTo>
                <a:lnTo>
                  <a:pt x="0" y="1880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0548" y="5511963"/>
            <a:ext cx="4025023" cy="4114800"/>
          </a:xfrm>
          <a:custGeom>
            <a:avLst/>
            <a:gdLst/>
            <a:ahLst/>
            <a:cxnLst/>
            <a:rect l="l" t="t" r="r" b="b"/>
            <a:pathLst>
              <a:path w="4025023" h="4114800">
                <a:moveTo>
                  <a:pt x="0" y="0"/>
                </a:moveTo>
                <a:lnTo>
                  <a:pt x="4025023" y="0"/>
                </a:lnTo>
                <a:lnTo>
                  <a:pt x="40250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l="-50" r="-50"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14747303" y="-946752"/>
            <a:ext cx="3708740" cy="3708740"/>
            <a:chOff x="0" y="0"/>
            <a:chExt cx="4944987" cy="494498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944999" cy="4944999"/>
            </a:xfrm>
            <a:custGeom>
              <a:avLst/>
              <a:gdLst/>
              <a:ahLst/>
              <a:cxnLst/>
              <a:rect l="l" t="t" r="r" b="b"/>
              <a:pathLst>
                <a:path w="4944999" h="4944999">
                  <a:moveTo>
                    <a:pt x="0" y="0"/>
                  </a:moveTo>
                  <a:lnTo>
                    <a:pt x="4944999" y="0"/>
                  </a:lnTo>
                  <a:lnTo>
                    <a:pt x="4944999" y="4944999"/>
                  </a:lnTo>
                  <a:lnTo>
                    <a:pt x="0" y="4944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id="8" name="Group 8"/>
          <p:cNvGrpSpPr/>
          <p:nvPr/>
        </p:nvGrpSpPr>
        <p:grpSpPr>
          <a:xfrm>
            <a:off x="58968" y="4319"/>
            <a:ext cx="3065744" cy="1813938"/>
            <a:chOff x="0" y="0"/>
            <a:chExt cx="4616828" cy="273168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16831" cy="2731643"/>
            </a:xfrm>
            <a:custGeom>
              <a:avLst/>
              <a:gdLst/>
              <a:ahLst/>
              <a:cxnLst/>
              <a:rect l="l" t="t" r="r" b="b"/>
              <a:pathLst>
                <a:path w="4616831" h="2731643">
                  <a:moveTo>
                    <a:pt x="0" y="0"/>
                  </a:moveTo>
                  <a:lnTo>
                    <a:pt x="4616831" y="0"/>
                  </a:lnTo>
                  <a:lnTo>
                    <a:pt x="4616831" y="2731643"/>
                  </a:lnTo>
                  <a:lnTo>
                    <a:pt x="0" y="273164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r="-39" b="-1"/>
              </a:stretch>
            </a:blipFill>
          </p:spPr>
        </p:sp>
      </p:grpSp>
      <p:grpSp>
        <p:nvGrpSpPr>
          <p:cNvPr id="10" name="Group 10"/>
          <p:cNvGrpSpPr/>
          <p:nvPr/>
        </p:nvGrpSpPr>
        <p:grpSpPr>
          <a:xfrm rot="-100361">
            <a:off x="6520815" y="2680712"/>
            <a:ext cx="5246370" cy="5246370"/>
            <a:chOff x="0" y="0"/>
            <a:chExt cx="6995160" cy="699516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6995160" cy="6995160"/>
            </a:xfrm>
            <a:custGeom>
              <a:avLst/>
              <a:gdLst/>
              <a:ahLst/>
              <a:cxnLst/>
              <a:rect l="l" t="t" r="r" b="b"/>
              <a:pathLst>
                <a:path w="6995160" h="6995160">
                  <a:moveTo>
                    <a:pt x="3497580" y="0"/>
                  </a:moveTo>
                  <a:cubicBezTo>
                    <a:pt x="1565910" y="0"/>
                    <a:pt x="0" y="1565910"/>
                    <a:pt x="0" y="3497580"/>
                  </a:cubicBezTo>
                  <a:cubicBezTo>
                    <a:pt x="0" y="5429250"/>
                    <a:pt x="1565910" y="6995160"/>
                    <a:pt x="3497580" y="6995160"/>
                  </a:cubicBezTo>
                  <a:cubicBezTo>
                    <a:pt x="5429250" y="6995160"/>
                    <a:pt x="6995160" y="5429250"/>
                    <a:pt x="6995160" y="3497580"/>
                  </a:cubicBezTo>
                  <a:cubicBezTo>
                    <a:pt x="6995160" y="1565910"/>
                    <a:pt x="5429250" y="0"/>
                    <a:pt x="3497580" y="0"/>
                  </a:cubicBez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  <p:sp>
        <p:nvSpPr>
          <p:cNvPr id="12" name="Freeform 12"/>
          <p:cNvSpPr/>
          <p:nvPr/>
        </p:nvSpPr>
        <p:spPr>
          <a:xfrm>
            <a:off x="6297336" y="2477906"/>
            <a:ext cx="5727173" cy="5612629"/>
          </a:xfrm>
          <a:custGeom>
            <a:avLst/>
            <a:gdLst/>
            <a:ahLst/>
            <a:cxnLst/>
            <a:rect l="l" t="t" r="r" b="b"/>
            <a:pathLst>
              <a:path w="5727173" h="5612629">
                <a:moveTo>
                  <a:pt x="0" y="0"/>
                </a:moveTo>
                <a:lnTo>
                  <a:pt x="5727173" y="0"/>
                </a:lnTo>
                <a:lnTo>
                  <a:pt x="5727173" y="5612629"/>
                </a:lnTo>
                <a:lnTo>
                  <a:pt x="0" y="561262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xmlns="" r:embed="rId10"/>
                </a:ext>
              </a:extLst>
            </a:blip>
            <a:stretch>
              <a:fillRect t="-3" b="-3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002913" y="-1777614"/>
            <a:ext cx="7230779" cy="4114800"/>
          </a:xfrm>
          <a:custGeom>
            <a:avLst/>
            <a:gdLst/>
            <a:ahLst/>
            <a:cxnLst/>
            <a:rect l="l" t="t" r="r" b="b"/>
            <a:pathLst>
              <a:path w="7230779" h="4114800">
                <a:moveTo>
                  <a:pt x="0" y="0"/>
                </a:moveTo>
                <a:lnTo>
                  <a:pt x="7230779" y="0"/>
                </a:lnTo>
                <a:lnTo>
                  <a:pt x="723077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xmlns="" r:embed="rId12"/>
                </a:ext>
              </a:extLst>
            </a:blip>
            <a:stretch>
              <a:fillRect t="-58" b="-58"/>
            </a:stretch>
          </a:blipFill>
        </p:spPr>
      </p:sp>
      <p:sp>
        <p:nvSpPr>
          <p:cNvPr id="14" name="Freeform 14"/>
          <p:cNvSpPr/>
          <p:nvPr/>
        </p:nvSpPr>
        <p:spPr>
          <a:xfrm rot="-2571458">
            <a:off x="-2987055" y="6733010"/>
            <a:ext cx="7315200" cy="3679660"/>
          </a:xfrm>
          <a:custGeom>
            <a:avLst/>
            <a:gdLst/>
            <a:ahLst/>
            <a:cxnLst/>
            <a:rect l="l" t="t" r="r" b="b"/>
            <a:pathLst>
              <a:path w="7315200" h="3679660">
                <a:moveTo>
                  <a:pt x="0" y="0"/>
                </a:moveTo>
                <a:lnTo>
                  <a:pt x="7315200" y="0"/>
                </a:lnTo>
                <a:lnTo>
                  <a:pt x="7315200" y="3679660"/>
                </a:lnTo>
                <a:lnTo>
                  <a:pt x="0" y="367966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xmlns="" r:embed="rId14"/>
                </a:ext>
              </a:extLst>
            </a:blip>
            <a:stretch>
              <a:fillRect t="-23" b="-23"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3835498" y="8090535"/>
            <a:ext cx="10101849" cy="2196465"/>
          </a:xfrm>
          <a:custGeom>
            <a:avLst/>
            <a:gdLst/>
            <a:ahLst/>
            <a:cxnLst/>
            <a:rect l="l" t="t" r="r" b="b"/>
            <a:pathLst>
              <a:path w="10101849" h="2196465">
                <a:moveTo>
                  <a:pt x="0" y="0"/>
                </a:moveTo>
                <a:lnTo>
                  <a:pt x="10101849" y="0"/>
                </a:lnTo>
                <a:lnTo>
                  <a:pt x="10101849" y="2196465"/>
                </a:lnTo>
                <a:lnTo>
                  <a:pt x="0" y="219646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xmlns="" r:embed="rId16"/>
                </a:ext>
              </a:extLst>
            </a:blip>
            <a:stretch>
              <a:fillRect t="-132" b="-132"/>
            </a:stretch>
          </a:blipFill>
        </p:spPr>
      </p:sp>
      <p:grpSp>
        <p:nvGrpSpPr>
          <p:cNvPr id="16" name="Group 16"/>
          <p:cNvGrpSpPr/>
          <p:nvPr/>
        </p:nvGrpSpPr>
        <p:grpSpPr>
          <a:xfrm>
            <a:off x="13408318" y="1818257"/>
            <a:ext cx="5748646" cy="10169454"/>
            <a:chOff x="0" y="0"/>
            <a:chExt cx="4468161" cy="790425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4468161" cy="7904253"/>
            </a:xfrm>
            <a:custGeom>
              <a:avLst/>
              <a:gdLst/>
              <a:ahLst/>
              <a:cxnLst/>
              <a:rect l="l" t="t" r="r" b="b"/>
              <a:pathLst>
                <a:path w="4468161" h="7904253">
                  <a:moveTo>
                    <a:pt x="1010283" y="287478"/>
                  </a:moveTo>
                  <a:lnTo>
                    <a:pt x="369679" y="0"/>
                  </a:lnTo>
                  <a:lnTo>
                    <a:pt x="1010283" y="0"/>
                  </a:lnTo>
                  <a:lnTo>
                    <a:pt x="3457908" y="0"/>
                  </a:lnTo>
                  <a:lnTo>
                    <a:pt x="3457908" y="3721528"/>
                  </a:lnTo>
                  <a:cubicBezTo>
                    <a:pt x="3237042" y="3737020"/>
                    <a:pt x="3025851" y="3733305"/>
                    <a:pt x="2825874" y="3709782"/>
                  </a:cubicBezTo>
                  <a:cubicBezTo>
                    <a:pt x="2581417" y="3681058"/>
                    <a:pt x="2400238" y="3629206"/>
                    <a:pt x="2225045" y="3579062"/>
                  </a:cubicBezTo>
                  <a:cubicBezTo>
                    <a:pt x="2007927" y="3516934"/>
                    <a:pt x="1783400" y="3452673"/>
                    <a:pt x="1452450" y="3435236"/>
                  </a:cubicBezTo>
                  <a:cubicBezTo>
                    <a:pt x="1306601" y="3427585"/>
                    <a:pt x="1159008" y="3429940"/>
                    <a:pt x="1010312" y="3442097"/>
                  </a:cubicBezTo>
                  <a:lnTo>
                    <a:pt x="1010312" y="287478"/>
                  </a:lnTo>
                  <a:close/>
                  <a:moveTo>
                    <a:pt x="3863612" y="7573397"/>
                  </a:moveTo>
                  <a:lnTo>
                    <a:pt x="3457878" y="7573397"/>
                  </a:lnTo>
                  <a:lnTo>
                    <a:pt x="3457878" y="3834748"/>
                  </a:lnTo>
                  <a:cubicBezTo>
                    <a:pt x="3370398" y="3840345"/>
                    <a:pt x="3284079" y="3843253"/>
                    <a:pt x="3199184" y="3843253"/>
                  </a:cubicBezTo>
                  <a:cubicBezTo>
                    <a:pt x="3056357" y="3843253"/>
                    <a:pt x="2917306" y="3835333"/>
                    <a:pt x="2782264" y="3819462"/>
                  </a:cubicBezTo>
                  <a:cubicBezTo>
                    <a:pt x="2510264" y="3787481"/>
                    <a:pt x="2316447" y="3732009"/>
                    <a:pt x="2128993" y="3678371"/>
                  </a:cubicBezTo>
                  <a:cubicBezTo>
                    <a:pt x="1920301" y="3618630"/>
                    <a:pt x="1723201" y="3562226"/>
                    <a:pt x="1432519" y="3546923"/>
                  </a:cubicBezTo>
                  <a:cubicBezTo>
                    <a:pt x="1293788" y="3539620"/>
                    <a:pt x="1152820" y="3542718"/>
                    <a:pt x="1010253" y="3555823"/>
                  </a:cubicBezTo>
                  <a:lnTo>
                    <a:pt x="1010253" y="7573397"/>
                  </a:lnTo>
                  <a:lnTo>
                    <a:pt x="604548" y="7573397"/>
                  </a:lnTo>
                  <a:cubicBezTo>
                    <a:pt x="270664" y="7573397"/>
                    <a:pt x="0" y="7720669"/>
                    <a:pt x="0" y="7902341"/>
                  </a:cubicBezTo>
                  <a:lnTo>
                    <a:pt x="0" y="7904253"/>
                  </a:lnTo>
                  <a:lnTo>
                    <a:pt x="4468161" y="7904253"/>
                  </a:lnTo>
                  <a:lnTo>
                    <a:pt x="4468161" y="7902341"/>
                  </a:lnTo>
                  <a:cubicBezTo>
                    <a:pt x="4468161" y="7720669"/>
                    <a:pt x="4197497" y="7573397"/>
                    <a:pt x="3863612" y="7573397"/>
                  </a:cubicBezTo>
                  <a:close/>
                </a:path>
              </a:pathLst>
            </a:custGeom>
            <a:blipFill>
              <a:blip r:embed="rId17"/>
              <a:stretch>
                <a:fillRect l="-9020" r="-9020"/>
              </a:stretch>
            </a:blipFill>
          </p:spPr>
        </p:sp>
      </p:grpSp>
      <p:sp>
        <p:nvSpPr>
          <p:cNvPr id="18" name="TextBox 18"/>
          <p:cNvSpPr txBox="1"/>
          <p:nvPr/>
        </p:nvSpPr>
        <p:spPr>
          <a:xfrm>
            <a:off x="6177545" y="8434867"/>
            <a:ext cx="5487207" cy="7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FOUNDER-KANCHAN SAIN </a:t>
            </a:r>
          </a:p>
          <a:p>
            <a:pPr algn="ctr">
              <a:lnSpc>
                <a:spcPts val="3078"/>
              </a:lnSpc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813745" y="8788095"/>
            <a:ext cx="7225754" cy="7632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CO-FOUNDER - NIHARIKA SHARMA </a:t>
            </a:r>
          </a:p>
          <a:p>
            <a:pPr algn="ctr">
              <a:lnSpc>
                <a:spcPts val="3078"/>
              </a:lnSpc>
              <a:spcBef>
                <a:spcPct val="0"/>
              </a:spcBef>
            </a:pPr>
            <a:endParaRPr lang="en-US" sz="2199" b="1">
              <a:solidFill>
                <a:srgbClr val="FFFFFF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7049721" y="9503936"/>
            <a:ext cx="4591794" cy="38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177"/>
              </a:lnSpc>
            </a:pPr>
            <a:r>
              <a:rPr lang="en-US" sz="226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RESEARCHER -PRAGYA KATARIA 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049721" y="9169316"/>
            <a:ext cx="3466654" cy="37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TECHNICAL-PRACHI JHA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Freeform 3"/>
          <p:cNvSpPr/>
          <p:nvPr/>
        </p:nvSpPr>
        <p:spPr>
          <a:xfrm rot="991935">
            <a:off x="13520581" y="3429501"/>
            <a:ext cx="2048189" cy="3219157"/>
          </a:xfrm>
          <a:custGeom>
            <a:avLst/>
            <a:gdLst/>
            <a:ahLst/>
            <a:cxnLst/>
            <a:rect l="l" t="t" r="r" b="b"/>
            <a:pathLst>
              <a:path w="2048189" h="3219157">
                <a:moveTo>
                  <a:pt x="0" y="0"/>
                </a:moveTo>
                <a:lnTo>
                  <a:pt x="2048188" y="0"/>
                </a:lnTo>
                <a:lnTo>
                  <a:pt x="2048188" y="3219158"/>
                </a:lnTo>
                <a:lnTo>
                  <a:pt x="0" y="3219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359518">
            <a:off x="13884517" y="4412220"/>
            <a:ext cx="1370388" cy="1998136"/>
          </a:xfrm>
          <a:custGeom>
            <a:avLst/>
            <a:gdLst/>
            <a:ahLst/>
            <a:cxnLst/>
            <a:rect l="l" t="t" r="r" b="b"/>
            <a:pathLst>
              <a:path w="1370388" h="1998136">
                <a:moveTo>
                  <a:pt x="0" y="0"/>
                </a:moveTo>
                <a:lnTo>
                  <a:pt x="1370389" y="0"/>
                </a:lnTo>
                <a:lnTo>
                  <a:pt x="1370389" y="1998136"/>
                </a:lnTo>
                <a:lnTo>
                  <a:pt x="0" y="19981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7587816" y="4225368"/>
            <a:ext cx="3135956" cy="4428952"/>
            <a:chOff x="0" y="0"/>
            <a:chExt cx="3267456" cy="46146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6"/>
              <a:stretch>
                <a:fillRect t="-26889" b="-26889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 flipH="1">
            <a:off x="7984492" y="7791879"/>
            <a:ext cx="342135" cy="783757"/>
          </a:xfrm>
          <a:custGeom>
            <a:avLst/>
            <a:gdLst/>
            <a:ahLst/>
            <a:cxnLst/>
            <a:rect l="l" t="t" r="r" b="b"/>
            <a:pathLst>
              <a:path w="342135" h="783757">
                <a:moveTo>
                  <a:pt x="342135" y="0"/>
                </a:moveTo>
                <a:lnTo>
                  <a:pt x="0" y="0"/>
                </a:lnTo>
                <a:lnTo>
                  <a:pt x="0" y="783758"/>
                </a:lnTo>
                <a:lnTo>
                  <a:pt x="342135" y="783758"/>
                </a:lnTo>
                <a:lnTo>
                  <a:pt x="342135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36415"/>
            </a:stretch>
          </a:blipFill>
        </p:spPr>
      </p:sp>
      <p:sp>
        <p:nvSpPr>
          <p:cNvPr id="9" name="Freeform 9"/>
          <p:cNvSpPr/>
          <p:nvPr/>
        </p:nvSpPr>
        <p:spPr>
          <a:xfrm rot="-538089">
            <a:off x="3604383" y="6824665"/>
            <a:ext cx="1080660" cy="2281077"/>
          </a:xfrm>
          <a:custGeom>
            <a:avLst/>
            <a:gdLst/>
            <a:ahLst/>
            <a:cxnLst/>
            <a:rect l="l" t="t" r="r" b="b"/>
            <a:pathLst>
              <a:path w="1080660" h="2281077">
                <a:moveTo>
                  <a:pt x="0" y="0"/>
                </a:moveTo>
                <a:lnTo>
                  <a:pt x="1080661" y="0"/>
                </a:lnTo>
                <a:lnTo>
                  <a:pt x="1080661" y="2281077"/>
                </a:lnTo>
                <a:lnTo>
                  <a:pt x="0" y="228107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3279955" y="8575637"/>
            <a:ext cx="1729518" cy="2118858"/>
          </a:xfrm>
          <a:custGeom>
            <a:avLst/>
            <a:gdLst/>
            <a:ahLst/>
            <a:cxnLst/>
            <a:rect l="l" t="t" r="r" b="b"/>
            <a:pathLst>
              <a:path w="1729518" h="2118858">
                <a:moveTo>
                  <a:pt x="0" y="0"/>
                </a:moveTo>
                <a:lnTo>
                  <a:pt x="1729517" y="0"/>
                </a:lnTo>
                <a:lnTo>
                  <a:pt x="1729517" y="2118857"/>
                </a:lnTo>
                <a:lnTo>
                  <a:pt x="0" y="211885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grpSp>
        <p:nvGrpSpPr>
          <p:cNvPr id="11" name="Group 11"/>
          <p:cNvGrpSpPr>
            <a:grpSpLocks noChangeAspect="1"/>
          </p:cNvGrpSpPr>
          <p:nvPr/>
        </p:nvGrpSpPr>
        <p:grpSpPr>
          <a:xfrm>
            <a:off x="3614200" y="2172376"/>
            <a:ext cx="4125892" cy="2971124"/>
            <a:chOff x="0" y="0"/>
            <a:chExt cx="3136392" cy="2258568"/>
          </a:xfrm>
        </p:grpSpPr>
        <p:sp>
          <p:nvSpPr>
            <p:cNvPr id="12" name="Freeform 12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11"/>
              <a:stretch>
                <a:fillRect t="-102927" b="-102927"/>
              </a:stretch>
            </a:blipFill>
          </p:spPr>
        </p:sp>
        <p:sp>
          <p:nvSpPr>
            <p:cNvPr id="13" name="Freeform 13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12"/>
              <a:stretch>
                <a:fillRect l="-8" r="-8"/>
              </a:stretch>
            </a:blipFill>
          </p:spPr>
        </p:sp>
      </p:grpSp>
      <p:grpSp>
        <p:nvGrpSpPr>
          <p:cNvPr id="14" name="Group 14"/>
          <p:cNvGrpSpPr>
            <a:grpSpLocks noChangeAspect="1"/>
          </p:cNvGrpSpPr>
          <p:nvPr/>
        </p:nvGrpSpPr>
        <p:grpSpPr>
          <a:xfrm>
            <a:off x="7319010" y="1052836"/>
            <a:ext cx="4125892" cy="2971124"/>
            <a:chOff x="0" y="0"/>
            <a:chExt cx="3136392" cy="2258568"/>
          </a:xfrm>
        </p:grpSpPr>
        <p:sp>
          <p:nvSpPr>
            <p:cNvPr id="15" name="Freeform 15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13"/>
              <a:stretch>
                <a:fillRect t="-102798" b="-102798"/>
              </a:stretch>
            </a:blipFill>
          </p:spPr>
        </p:sp>
        <p:sp>
          <p:nvSpPr>
            <p:cNvPr id="16" name="Freeform 16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12"/>
              <a:stretch>
                <a:fillRect l="-8" r="-8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9014875" y="4006659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20" y="0"/>
                </a:lnTo>
                <a:lnTo>
                  <a:pt x="523220" y="533218"/>
                </a:lnTo>
                <a:lnTo>
                  <a:pt x="0" y="5332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8" name="Group 18"/>
          <p:cNvGrpSpPr>
            <a:grpSpLocks noChangeAspect="1"/>
          </p:cNvGrpSpPr>
          <p:nvPr/>
        </p:nvGrpSpPr>
        <p:grpSpPr>
          <a:xfrm>
            <a:off x="10723772" y="6103791"/>
            <a:ext cx="4380553" cy="3154509"/>
            <a:chOff x="0" y="0"/>
            <a:chExt cx="3136392" cy="2258568"/>
          </a:xfrm>
        </p:grpSpPr>
        <p:sp>
          <p:nvSpPr>
            <p:cNvPr id="19" name="Freeform 19"/>
            <p:cNvSpPr/>
            <p:nvPr/>
          </p:nvSpPr>
          <p:spPr>
            <a:xfrm>
              <a:off x="114300" y="125984"/>
              <a:ext cx="2882900" cy="1993900"/>
            </a:xfrm>
            <a:custGeom>
              <a:avLst/>
              <a:gdLst/>
              <a:ahLst/>
              <a:cxnLst/>
              <a:rect l="l" t="t" r="r" b="b"/>
              <a:pathLst>
                <a:path w="2882900" h="1993900">
                  <a:moveTo>
                    <a:pt x="2882900" y="1993900"/>
                  </a:moveTo>
                  <a:lnTo>
                    <a:pt x="0" y="1993900"/>
                  </a:lnTo>
                  <a:lnTo>
                    <a:pt x="0" y="0"/>
                  </a:lnTo>
                  <a:lnTo>
                    <a:pt x="2882900" y="0"/>
                  </a:lnTo>
                  <a:lnTo>
                    <a:pt x="2882900" y="1993900"/>
                  </a:lnTo>
                  <a:close/>
                </a:path>
              </a:pathLst>
            </a:custGeom>
            <a:blipFill>
              <a:blip r:embed="rId15"/>
              <a:stretch>
                <a:fillRect t="-78520" b="-78520"/>
              </a:stretch>
            </a:blipFill>
          </p:spPr>
        </p:sp>
        <p:sp>
          <p:nvSpPr>
            <p:cNvPr id="20" name="Freeform 20"/>
            <p:cNvSpPr/>
            <p:nvPr/>
          </p:nvSpPr>
          <p:spPr>
            <a:xfrm>
              <a:off x="0" y="-1016"/>
              <a:ext cx="3136392" cy="2258568"/>
            </a:xfrm>
            <a:custGeom>
              <a:avLst/>
              <a:gdLst/>
              <a:ahLst/>
              <a:cxnLst/>
              <a:rect l="l" t="t" r="r" b="b"/>
              <a:pathLst>
                <a:path w="3136392" h="2258568">
                  <a:moveTo>
                    <a:pt x="3136392" y="2258568"/>
                  </a:moveTo>
                  <a:lnTo>
                    <a:pt x="0" y="2258568"/>
                  </a:lnTo>
                  <a:lnTo>
                    <a:pt x="0" y="0"/>
                  </a:lnTo>
                  <a:lnTo>
                    <a:pt x="3136392" y="0"/>
                  </a:lnTo>
                  <a:lnTo>
                    <a:pt x="3136392" y="2258568"/>
                  </a:lnTo>
                  <a:close/>
                </a:path>
              </a:pathLst>
            </a:custGeom>
            <a:blipFill>
              <a:blip r:embed="rId12"/>
              <a:stretch>
                <a:fillRect l="-8" r="-8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3552522" y="5762866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20" y="0"/>
                </a:lnTo>
                <a:lnTo>
                  <a:pt x="523220" y="533217"/>
                </a:lnTo>
                <a:lnTo>
                  <a:pt x="0" y="533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9242204" y="1028700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19" y="0"/>
                </a:lnTo>
                <a:lnTo>
                  <a:pt x="523219" y="533217"/>
                </a:lnTo>
                <a:lnTo>
                  <a:pt x="0" y="533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5602299" y="1905768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19" y="0"/>
                </a:lnTo>
                <a:lnTo>
                  <a:pt x="523219" y="533217"/>
                </a:lnTo>
                <a:lnTo>
                  <a:pt x="0" y="533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24" name="Group 24"/>
          <p:cNvGrpSpPr>
            <a:grpSpLocks noChangeAspect="1"/>
          </p:cNvGrpSpPr>
          <p:nvPr/>
        </p:nvGrpSpPr>
        <p:grpSpPr>
          <a:xfrm>
            <a:off x="4267135" y="5039080"/>
            <a:ext cx="3320681" cy="4689843"/>
            <a:chOff x="0" y="0"/>
            <a:chExt cx="3267456" cy="4614672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26" name="Freeform 26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16"/>
              <a:stretch>
                <a:fillRect l="-11922" r="-11922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1121083" y="1905768"/>
            <a:ext cx="3135956" cy="4428952"/>
            <a:chOff x="0" y="0"/>
            <a:chExt cx="3267456" cy="4614672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3267456" cy="4618736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/>
              <a:stretch>
                <a:fillRect l="-4" r="-4"/>
              </a:stretch>
            </a:blipFill>
          </p:spPr>
        </p:sp>
        <p:sp>
          <p:nvSpPr>
            <p:cNvPr id="29" name="Freeform 29"/>
            <p:cNvSpPr/>
            <p:nvPr/>
          </p:nvSpPr>
          <p:spPr>
            <a:xfrm>
              <a:off x="144163" y="140959"/>
              <a:ext cx="2993427" cy="4317015"/>
            </a:xfrm>
            <a:custGeom>
              <a:avLst/>
              <a:gdLst/>
              <a:ahLst/>
              <a:cxnLst/>
              <a:rect l="l" t="t" r="r" b="b"/>
              <a:pathLst>
                <a:path w="2993427" h="4317015">
                  <a:moveTo>
                    <a:pt x="2993427" y="12700"/>
                  </a:moveTo>
                  <a:lnTo>
                    <a:pt x="2935892" y="4317015"/>
                  </a:lnTo>
                  <a:lnTo>
                    <a:pt x="0" y="4275547"/>
                  </a:lnTo>
                  <a:lnTo>
                    <a:pt x="0" y="0"/>
                  </a:lnTo>
                  <a:lnTo>
                    <a:pt x="2993427" y="12700"/>
                  </a:lnTo>
                  <a:close/>
                </a:path>
              </a:pathLst>
            </a:custGeom>
            <a:blipFill>
              <a:blip r:embed="rId17"/>
              <a:stretch>
                <a:fillRect t="-76226" r="-45332" b="-36769"/>
              </a:stretch>
            </a:blipFill>
          </p:spPr>
        </p:sp>
      </p:grpSp>
      <p:sp>
        <p:nvSpPr>
          <p:cNvPr id="30" name="Freeform 30"/>
          <p:cNvSpPr/>
          <p:nvPr/>
        </p:nvSpPr>
        <p:spPr>
          <a:xfrm>
            <a:off x="12165841" y="1639159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20" y="0"/>
                </a:lnTo>
                <a:lnTo>
                  <a:pt x="523220" y="533217"/>
                </a:lnTo>
                <a:lnTo>
                  <a:pt x="0" y="533217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5614589" y="4876891"/>
            <a:ext cx="523219" cy="533217"/>
          </a:xfrm>
          <a:custGeom>
            <a:avLst/>
            <a:gdLst/>
            <a:ahLst/>
            <a:cxnLst/>
            <a:rect l="l" t="t" r="r" b="b"/>
            <a:pathLst>
              <a:path w="523219" h="533217">
                <a:moveTo>
                  <a:pt x="0" y="0"/>
                </a:moveTo>
                <a:lnTo>
                  <a:pt x="523219" y="0"/>
                </a:lnTo>
                <a:lnTo>
                  <a:pt x="523219" y="533218"/>
                </a:lnTo>
                <a:lnTo>
                  <a:pt x="0" y="533218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32" name="Group 32"/>
          <p:cNvGrpSpPr/>
          <p:nvPr/>
        </p:nvGrpSpPr>
        <p:grpSpPr>
          <a:xfrm>
            <a:off x="8326627" y="8610172"/>
            <a:ext cx="1689771" cy="1676828"/>
            <a:chOff x="0" y="0"/>
            <a:chExt cx="4804889" cy="4768085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804918" cy="4768088"/>
            </a:xfrm>
            <a:custGeom>
              <a:avLst/>
              <a:gdLst/>
              <a:ahLst/>
              <a:cxnLst/>
              <a:rect l="l" t="t" r="r" b="b"/>
              <a:pathLst>
                <a:path w="4804918" h="4768088">
                  <a:moveTo>
                    <a:pt x="2402459" y="0"/>
                  </a:moveTo>
                  <a:cubicBezTo>
                    <a:pt x="1075563" y="0"/>
                    <a:pt x="0" y="1067308"/>
                    <a:pt x="0" y="2384044"/>
                  </a:cubicBezTo>
                  <a:cubicBezTo>
                    <a:pt x="0" y="3700780"/>
                    <a:pt x="1075563" y="4768088"/>
                    <a:pt x="2402459" y="4768088"/>
                  </a:cubicBezTo>
                  <a:cubicBezTo>
                    <a:pt x="3729355" y="4768088"/>
                    <a:pt x="4804918" y="3700780"/>
                    <a:pt x="4804918" y="2384044"/>
                  </a:cubicBezTo>
                  <a:cubicBezTo>
                    <a:pt x="4804918" y="1067308"/>
                    <a:pt x="3729228" y="0"/>
                    <a:pt x="2402459" y="0"/>
                  </a:cubicBezTo>
                  <a:close/>
                </a:path>
              </a:pathLst>
            </a:custGeom>
            <a:blipFill>
              <a:blip r:embed="rId18"/>
              <a:stretch>
                <a:fillRect t="-385" b="-385"/>
              </a:stretch>
            </a:blipFill>
          </p:spPr>
        </p:sp>
      </p:grpSp>
      <p:sp>
        <p:nvSpPr>
          <p:cNvPr id="34" name="TextBox 34"/>
          <p:cNvSpPr txBox="1"/>
          <p:nvPr/>
        </p:nvSpPr>
        <p:spPr>
          <a:xfrm rot="-244332">
            <a:off x="3634725" y="-195755"/>
            <a:ext cx="10070368" cy="13170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354"/>
              </a:lnSpc>
            </a:pPr>
            <a:r>
              <a:rPr lang="en-US" sz="7396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“Achievements”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0" y="82369"/>
            <a:ext cx="2631137" cy="1556790"/>
            <a:chOff x="0" y="0"/>
            <a:chExt cx="3508183" cy="2075720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3508121" cy="2075688"/>
            </a:xfrm>
            <a:custGeom>
              <a:avLst/>
              <a:gdLst/>
              <a:ahLst/>
              <a:cxnLst/>
              <a:rect l="l" t="t" r="r" b="b"/>
              <a:pathLst>
                <a:path w="3508121" h="2075688">
                  <a:moveTo>
                    <a:pt x="0" y="0"/>
                  </a:moveTo>
                  <a:lnTo>
                    <a:pt x="3508121" y="0"/>
                  </a:lnTo>
                  <a:lnTo>
                    <a:pt x="3508121" y="2075688"/>
                  </a:lnTo>
                  <a:lnTo>
                    <a:pt x="0" y="207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/>
              <a:stretch>
                <a:fillRect l="-39" r="-41" b="-1"/>
              </a:stretch>
            </a:blipFill>
          </p:spPr>
        </p:sp>
      </p:grpSp>
      <p:grpSp>
        <p:nvGrpSpPr>
          <p:cNvPr id="37" name="Group 37"/>
          <p:cNvGrpSpPr/>
          <p:nvPr/>
        </p:nvGrpSpPr>
        <p:grpSpPr>
          <a:xfrm>
            <a:off x="14980939" y="-897984"/>
            <a:ext cx="3517497" cy="3517497"/>
            <a:chOff x="0" y="0"/>
            <a:chExt cx="4689996" cy="4689996"/>
          </a:xfrm>
        </p:grpSpPr>
        <p:sp>
          <p:nvSpPr>
            <p:cNvPr id="38" name="Freeform 38"/>
            <p:cNvSpPr/>
            <p:nvPr/>
          </p:nvSpPr>
          <p:spPr>
            <a:xfrm>
              <a:off x="0" y="0"/>
              <a:ext cx="4689983" cy="4689983"/>
            </a:xfrm>
            <a:custGeom>
              <a:avLst/>
              <a:gdLst/>
              <a:ahLst/>
              <a:cxnLst/>
              <a:rect l="l" t="t" r="r" b="b"/>
              <a:pathLst>
                <a:path w="4689983" h="4689983">
                  <a:moveTo>
                    <a:pt x="0" y="0"/>
                  </a:moveTo>
                  <a:lnTo>
                    <a:pt x="4689983" y="0"/>
                  </a:lnTo>
                  <a:lnTo>
                    <a:pt x="4689983" y="4689983"/>
                  </a:lnTo>
                  <a:lnTo>
                    <a:pt x="0" y="4689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0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593735">
            <a:off x="-733801" y="-203905"/>
            <a:ext cx="13749246" cy="6934977"/>
          </a:xfrm>
          <a:custGeom>
            <a:avLst/>
            <a:gdLst/>
            <a:ahLst/>
            <a:cxnLst/>
            <a:rect l="l" t="t" r="r" b="b"/>
            <a:pathLst>
              <a:path w="13749246" h="6934977">
                <a:moveTo>
                  <a:pt x="0" y="0"/>
                </a:moveTo>
                <a:lnTo>
                  <a:pt x="13749246" y="0"/>
                </a:lnTo>
                <a:lnTo>
                  <a:pt x="13749246" y="6934976"/>
                </a:lnTo>
                <a:lnTo>
                  <a:pt x="0" y="69349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758" t="-1631" b="-2077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819045" y="183461"/>
            <a:ext cx="10368516" cy="3812035"/>
          </a:xfrm>
          <a:custGeom>
            <a:avLst/>
            <a:gdLst/>
            <a:ahLst/>
            <a:cxnLst/>
            <a:rect l="l" t="t" r="r" b="b"/>
            <a:pathLst>
              <a:path w="10368516" h="3812035">
                <a:moveTo>
                  <a:pt x="0" y="0"/>
                </a:moveTo>
                <a:lnTo>
                  <a:pt x="10368516" y="0"/>
                </a:lnTo>
                <a:lnTo>
                  <a:pt x="10368516" y="3812035"/>
                </a:lnTo>
                <a:lnTo>
                  <a:pt x="0" y="381203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802" b="-155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986741" y="3995496"/>
            <a:ext cx="11301259" cy="6003794"/>
          </a:xfrm>
          <a:custGeom>
            <a:avLst/>
            <a:gdLst/>
            <a:ahLst/>
            <a:cxnLst/>
            <a:rect l="l" t="t" r="r" b="b"/>
            <a:pathLst>
              <a:path w="11301259" h="6003794">
                <a:moveTo>
                  <a:pt x="0" y="0"/>
                </a:moveTo>
                <a:lnTo>
                  <a:pt x="11301259" y="0"/>
                </a:lnTo>
                <a:lnTo>
                  <a:pt x="11301259" y="6003794"/>
                </a:lnTo>
                <a:lnTo>
                  <a:pt x="0" y="60037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74045">
            <a:off x="-68187" y="4071302"/>
            <a:ext cx="7105644" cy="6139892"/>
          </a:xfrm>
          <a:custGeom>
            <a:avLst/>
            <a:gdLst/>
            <a:ahLst/>
            <a:cxnLst/>
            <a:rect l="l" t="t" r="r" b="b"/>
            <a:pathLst>
              <a:path w="7105644" h="6139892">
                <a:moveTo>
                  <a:pt x="0" y="0"/>
                </a:moveTo>
                <a:lnTo>
                  <a:pt x="7105644" y="0"/>
                </a:lnTo>
                <a:lnTo>
                  <a:pt x="7105644" y="6139892"/>
                </a:lnTo>
                <a:lnTo>
                  <a:pt x="0" y="613989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23440"/>
            </a:stretch>
          </a:blipFill>
        </p:spPr>
      </p:sp>
      <p:sp>
        <p:nvSpPr>
          <p:cNvPr id="6" name="TextBox 6"/>
          <p:cNvSpPr txBox="1"/>
          <p:nvPr/>
        </p:nvSpPr>
        <p:spPr>
          <a:xfrm rot="-534551">
            <a:off x="215530" y="269050"/>
            <a:ext cx="1620441" cy="372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78"/>
              </a:lnSpc>
              <a:spcBef>
                <a:spcPct val="0"/>
              </a:spcBef>
            </a:pPr>
            <a:r>
              <a:rPr lang="en-US" sz="2199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Apr 17, 2025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106400" y="9520242"/>
            <a:ext cx="4267200" cy="561976"/>
            <a:chOff x="0" y="0"/>
            <a:chExt cx="5689600" cy="74930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689600" cy="749301"/>
            </a:xfrm>
            <a:custGeom>
              <a:avLst/>
              <a:gdLst/>
              <a:ahLst/>
              <a:cxnLst/>
              <a:rect l="l" t="t" r="r" b="b"/>
              <a:pathLst>
                <a:path w="5689600" h="749301">
                  <a:moveTo>
                    <a:pt x="0" y="0"/>
                  </a:moveTo>
                  <a:lnTo>
                    <a:pt x="5689600" y="0"/>
                  </a:lnTo>
                  <a:lnTo>
                    <a:pt x="5689600" y="749301"/>
                  </a:lnTo>
                  <a:lnTo>
                    <a:pt x="0" y="74930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5689600" cy="768351"/>
            </a:xfrm>
            <a:prstGeom prst="rect">
              <a:avLst/>
            </a:prstGeom>
          </p:spPr>
          <p:txBody>
            <a:bodyPr lIns="0" tIns="0" rIns="0" bIns="0" rtlCol="0" anchor="ctr"/>
            <a:lstStyle/>
            <a:p>
              <a:pPr algn="r">
                <a:lnSpc>
                  <a:spcPts val="2160"/>
                </a:lnSpc>
              </a:pPr>
              <a:r>
                <a:rPr lang="en-US" sz="1800" b="1">
                  <a:solidFill>
                    <a:srgbClr val="FFFFFF"/>
                  </a:solidFill>
                  <a:latin typeface="Arimo Bold"/>
                  <a:ea typeface="Arimo Bold"/>
                  <a:cs typeface="Arimo Bold"/>
                  <a:sym typeface="Arimo Bold"/>
                </a:rPr>
                <a:t>2</a:t>
              </a: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6089857" y="988717"/>
            <a:ext cx="12288130" cy="8709297"/>
            <a:chOff x="0" y="0"/>
            <a:chExt cx="15375191" cy="10897272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5375128" cy="10897275"/>
            </a:xfrm>
            <a:custGeom>
              <a:avLst/>
              <a:gdLst/>
              <a:ahLst/>
              <a:cxnLst/>
              <a:rect l="l" t="t" r="r" b="b"/>
              <a:pathLst>
                <a:path w="15375128" h="10897275">
                  <a:moveTo>
                    <a:pt x="0" y="0"/>
                  </a:moveTo>
                  <a:lnTo>
                    <a:pt x="15375128" y="0"/>
                  </a:lnTo>
                  <a:lnTo>
                    <a:pt x="15375128" y="10897275"/>
                  </a:lnTo>
                  <a:lnTo>
                    <a:pt x="0" y="1089727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82" r="-182"/>
              </a:stretch>
            </a:blipFill>
          </p:spPr>
        </p:sp>
      </p:grpSp>
      <p:sp>
        <p:nvSpPr>
          <p:cNvPr id="7" name="Freeform 7"/>
          <p:cNvSpPr/>
          <p:nvPr/>
        </p:nvSpPr>
        <p:spPr>
          <a:xfrm>
            <a:off x="209134" y="2785064"/>
            <a:ext cx="6340770" cy="4496832"/>
          </a:xfrm>
          <a:custGeom>
            <a:avLst/>
            <a:gdLst/>
            <a:ahLst/>
            <a:cxnLst/>
            <a:rect l="l" t="t" r="r" b="b"/>
            <a:pathLst>
              <a:path w="6340770" h="4496832">
                <a:moveTo>
                  <a:pt x="0" y="0"/>
                </a:moveTo>
                <a:lnTo>
                  <a:pt x="6340770" y="0"/>
                </a:lnTo>
                <a:lnTo>
                  <a:pt x="6340770" y="4496832"/>
                </a:lnTo>
                <a:lnTo>
                  <a:pt x="0" y="44968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61654" y="8323296"/>
            <a:ext cx="7067875" cy="1490679"/>
          </a:xfrm>
          <a:custGeom>
            <a:avLst/>
            <a:gdLst/>
            <a:ahLst/>
            <a:cxnLst/>
            <a:rect l="l" t="t" r="r" b="b"/>
            <a:pathLst>
              <a:path w="7067875" h="1490679">
                <a:moveTo>
                  <a:pt x="0" y="0"/>
                </a:moveTo>
                <a:lnTo>
                  <a:pt x="7067875" y="0"/>
                </a:lnTo>
                <a:lnTo>
                  <a:pt x="7067875" y="1490679"/>
                </a:lnTo>
                <a:lnTo>
                  <a:pt x="0" y="149067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 t="-26" b="-26"/>
            </a:stretch>
          </a:blipFill>
        </p:spPr>
      </p:sp>
      <p:sp>
        <p:nvSpPr>
          <p:cNvPr id="9" name="Freeform 9"/>
          <p:cNvSpPr/>
          <p:nvPr/>
        </p:nvSpPr>
        <p:spPr>
          <a:xfrm rot="-1205700">
            <a:off x="16589607" y="8983408"/>
            <a:ext cx="2048484" cy="1661135"/>
          </a:xfrm>
          <a:custGeom>
            <a:avLst/>
            <a:gdLst/>
            <a:ahLst/>
            <a:cxnLst/>
            <a:rect l="l" t="t" r="r" b="b"/>
            <a:pathLst>
              <a:path w="2048484" h="1661135">
                <a:moveTo>
                  <a:pt x="0" y="0"/>
                </a:moveTo>
                <a:lnTo>
                  <a:pt x="2048484" y="0"/>
                </a:lnTo>
                <a:lnTo>
                  <a:pt x="2048484" y="1661135"/>
                </a:lnTo>
                <a:lnTo>
                  <a:pt x="0" y="166113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xmlns="" r:embed="rId8"/>
                </a:ext>
              </a:extLst>
            </a:blip>
            <a:stretch>
              <a:fillRect t="-240" b="-240"/>
            </a:stretch>
          </a:blipFill>
        </p:spPr>
      </p:sp>
      <p:grpSp>
        <p:nvGrpSpPr>
          <p:cNvPr id="10" name="Group 10"/>
          <p:cNvGrpSpPr/>
          <p:nvPr/>
        </p:nvGrpSpPr>
        <p:grpSpPr>
          <a:xfrm>
            <a:off x="2655125" y="-703893"/>
            <a:ext cx="3024037" cy="2529838"/>
            <a:chOff x="0" y="0"/>
            <a:chExt cx="4032049" cy="3373117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031996" cy="3373120"/>
            </a:xfrm>
            <a:custGeom>
              <a:avLst/>
              <a:gdLst/>
              <a:ahLst/>
              <a:cxnLst/>
              <a:rect l="l" t="t" r="r" b="b"/>
              <a:pathLst>
                <a:path w="4031996" h="3373120">
                  <a:moveTo>
                    <a:pt x="0" y="0"/>
                  </a:moveTo>
                  <a:lnTo>
                    <a:pt x="4031996" y="0"/>
                  </a:lnTo>
                  <a:lnTo>
                    <a:pt x="4031996" y="3373120"/>
                  </a:lnTo>
                  <a:lnTo>
                    <a:pt x="0" y="33731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t="-11320" r="-1" b="-11320"/>
              </a:stretch>
            </a:blipFill>
          </p:spPr>
        </p:sp>
      </p:grpSp>
      <p:sp>
        <p:nvSpPr>
          <p:cNvPr id="12" name="TextBox 12"/>
          <p:cNvSpPr txBox="1"/>
          <p:nvPr/>
        </p:nvSpPr>
        <p:spPr>
          <a:xfrm>
            <a:off x="519695" y="8314780"/>
            <a:ext cx="2752020" cy="5519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729" lvl="2" indent="-201576" algn="ctr">
              <a:lnSpc>
                <a:spcPts val="3704"/>
              </a:lnSpc>
              <a:buFont typeface="Arial"/>
              <a:buChar char="⚬"/>
            </a:pPr>
            <a:r>
              <a:rPr lang="en-US" sz="26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360° AI Vision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486123" y="8775040"/>
            <a:ext cx="5043508" cy="483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23201" lvl="2" indent="-207734" algn="ctr">
              <a:lnSpc>
                <a:spcPts val="3816"/>
              </a:lnSpc>
              <a:buFont typeface="Arial"/>
              <a:buChar char="⚬"/>
            </a:pPr>
            <a:r>
              <a:rPr lang="en-US" sz="2726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Dynamic Signal Adjustment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19695" y="9222181"/>
            <a:ext cx="4090942" cy="475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729" lvl="2" indent="-201576" algn="ctr">
              <a:lnSpc>
                <a:spcPts val="3704"/>
              </a:lnSpc>
              <a:buFont typeface="Arial"/>
              <a:buChar char="⚬"/>
            </a:pPr>
            <a:r>
              <a:rPr lang="en-US" sz="26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Centralized Dashboard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09134" y="2983005"/>
            <a:ext cx="6228080" cy="400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88" lvl="2" indent="-247296" algn="l">
              <a:lnSpc>
                <a:spcPts val="4544"/>
              </a:lnSpc>
              <a:buFont typeface="Arial"/>
              <a:buChar char="⚬"/>
            </a:pPr>
            <a:r>
              <a:rPr lang="en-US" sz="3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Traffic congestion at intersections.</a:t>
            </a:r>
          </a:p>
          <a:p>
            <a:pPr marL="741888" lvl="2" indent="-247296" algn="l">
              <a:lnSpc>
                <a:spcPts val="4544"/>
              </a:lnSpc>
              <a:buFont typeface="Arial"/>
              <a:buChar char="⚬"/>
            </a:pPr>
            <a:r>
              <a:rPr lang="en-US" sz="3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waiting times at signals.</a:t>
            </a:r>
          </a:p>
          <a:p>
            <a:pPr marL="741888" lvl="2" indent="-247296" algn="l">
              <a:lnSpc>
                <a:spcPts val="4544"/>
              </a:lnSpc>
              <a:buFont typeface="Arial"/>
              <a:buChar char="⚬"/>
            </a:pPr>
            <a:r>
              <a:rPr lang="en-US" sz="3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Fuel wastage &amp; economic loss.</a:t>
            </a:r>
          </a:p>
          <a:p>
            <a:pPr marL="741888" lvl="2" indent="-247296" algn="l">
              <a:lnSpc>
                <a:spcPts val="4544"/>
              </a:lnSpc>
              <a:buFont typeface="Arial"/>
              <a:buChar char="⚬"/>
            </a:pPr>
            <a:r>
              <a:rPr lang="en-US" sz="3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Increased accidents &amp; poor road discipline.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80914" y="2205626"/>
            <a:ext cx="5302250" cy="958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4999">
                <a:solidFill>
                  <a:srgbClr val="FF751F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Problem Statement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301797" y="7377891"/>
            <a:ext cx="3630811" cy="1250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98"/>
              </a:lnSpc>
            </a:pPr>
            <a:r>
              <a:rPr lang="en-US" sz="5498">
                <a:solidFill>
                  <a:srgbClr val="E98863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Uniqueness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61654" y="50791"/>
            <a:ext cx="3170385" cy="1875852"/>
            <a:chOff x="0" y="0"/>
            <a:chExt cx="4227180" cy="2501136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227195" cy="2501138"/>
            </a:xfrm>
            <a:custGeom>
              <a:avLst/>
              <a:gdLst/>
              <a:ahLst/>
              <a:cxnLst/>
              <a:rect l="l" t="t" r="r" b="b"/>
              <a:pathLst>
                <a:path w="4227195" h="2501138">
                  <a:moveTo>
                    <a:pt x="0" y="0"/>
                  </a:moveTo>
                  <a:lnTo>
                    <a:pt x="4227195" y="0"/>
                  </a:lnTo>
                  <a:lnTo>
                    <a:pt x="4227195" y="2501138"/>
                  </a:lnTo>
                  <a:lnTo>
                    <a:pt x="0" y="250113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-39" r="-39"/>
              </a:stretch>
            </a:blipFill>
          </p:spPr>
        </p:sp>
      </p:grpSp>
      <p:grpSp>
        <p:nvGrpSpPr>
          <p:cNvPr id="20" name="Group 20"/>
          <p:cNvGrpSpPr/>
          <p:nvPr/>
        </p:nvGrpSpPr>
        <p:grpSpPr>
          <a:xfrm>
            <a:off x="14926370" y="-923676"/>
            <a:ext cx="3708740" cy="3708740"/>
            <a:chOff x="0" y="0"/>
            <a:chExt cx="4944987" cy="4944987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4944999" cy="4944999"/>
            </a:xfrm>
            <a:custGeom>
              <a:avLst/>
              <a:gdLst/>
              <a:ahLst/>
              <a:cxnLst/>
              <a:rect l="l" t="t" r="r" b="b"/>
              <a:pathLst>
                <a:path w="4944999" h="4944999">
                  <a:moveTo>
                    <a:pt x="0" y="0"/>
                  </a:moveTo>
                  <a:lnTo>
                    <a:pt x="4944999" y="0"/>
                  </a:lnTo>
                  <a:lnTo>
                    <a:pt x="4944999" y="4944999"/>
                  </a:lnTo>
                  <a:lnTo>
                    <a:pt x="0" y="494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/>
              </a:stretch>
            </a:blipFill>
          </p:spPr>
        </p:sp>
      </p:grpSp>
      <p:sp>
        <p:nvSpPr>
          <p:cNvPr id="22" name="Freeform 22"/>
          <p:cNvSpPr/>
          <p:nvPr/>
        </p:nvSpPr>
        <p:spPr>
          <a:xfrm>
            <a:off x="15602537" y="9825170"/>
            <a:ext cx="2775450" cy="2497905"/>
          </a:xfrm>
          <a:custGeom>
            <a:avLst/>
            <a:gdLst/>
            <a:ahLst/>
            <a:cxnLst/>
            <a:rect l="l" t="t" r="r" b="b"/>
            <a:pathLst>
              <a:path w="2775450" h="2497905">
                <a:moveTo>
                  <a:pt x="0" y="0"/>
                </a:moveTo>
                <a:lnTo>
                  <a:pt x="2775450" y="0"/>
                </a:lnTo>
                <a:lnTo>
                  <a:pt x="2775450" y="2497905"/>
                </a:lnTo>
                <a:lnTo>
                  <a:pt x="0" y="249790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xmlns="" r:embed="rId13"/>
                </a:ext>
              </a:extLst>
            </a:blip>
            <a:stretch>
              <a:fillRect t="-38" b="-38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495520" y="1671923"/>
            <a:ext cx="9880518" cy="8281921"/>
            <a:chOff x="0" y="0"/>
            <a:chExt cx="13174024" cy="11042561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173963" cy="11042523"/>
            </a:xfrm>
            <a:custGeom>
              <a:avLst/>
              <a:gdLst/>
              <a:ahLst/>
              <a:cxnLst/>
              <a:rect l="l" t="t" r="r" b="b"/>
              <a:pathLst>
                <a:path w="13173963" h="11042523">
                  <a:moveTo>
                    <a:pt x="0" y="0"/>
                  </a:moveTo>
                  <a:lnTo>
                    <a:pt x="13173963" y="0"/>
                  </a:lnTo>
                  <a:lnTo>
                    <a:pt x="13173963" y="11042523"/>
                  </a:lnTo>
                  <a:lnTo>
                    <a:pt x="0" y="110425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9651" b="-965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6974920" y="1671923"/>
            <a:ext cx="1312670" cy="7488345"/>
            <a:chOff x="0" y="0"/>
            <a:chExt cx="1750227" cy="998446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750187" cy="9984486"/>
            </a:xfrm>
            <a:custGeom>
              <a:avLst/>
              <a:gdLst/>
              <a:ahLst/>
              <a:cxnLst/>
              <a:rect l="l" t="t" r="r" b="b"/>
              <a:pathLst>
                <a:path w="1750187" h="9984486">
                  <a:moveTo>
                    <a:pt x="0" y="0"/>
                  </a:moveTo>
                  <a:lnTo>
                    <a:pt x="1750187" y="0"/>
                  </a:lnTo>
                  <a:lnTo>
                    <a:pt x="1750187" y="9984486"/>
                  </a:lnTo>
                  <a:lnTo>
                    <a:pt x="0" y="99844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1" r="-353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-357226" y="2230941"/>
            <a:ext cx="7729384" cy="7440494"/>
            <a:chOff x="0" y="0"/>
            <a:chExt cx="10305845" cy="992065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305796" cy="9920605"/>
            </a:xfrm>
            <a:custGeom>
              <a:avLst/>
              <a:gdLst/>
              <a:ahLst/>
              <a:cxnLst/>
              <a:rect l="l" t="t" r="r" b="b"/>
              <a:pathLst>
                <a:path w="10305796" h="9920605">
                  <a:moveTo>
                    <a:pt x="0" y="0"/>
                  </a:moveTo>
                  <a:lnTo>
                    <a:pt x="10305796" y="0"/>
                  </a:lnTo>
                  <a:lnTo>
                    <a:pt x="10305796" y="9920605"/>
                  </a:lnTo>
                  <a:lnTo>
                    <a:pt x="0" y="99206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t="-1628" b="-1628"/>
              </a:stretch>
            </a:blipFill>
          </p:spPr>
        </p:sp>
      </p:grpSp>
      <p:sp>
        <p:nvSpPr>
          <p:cNvPr id="8" name="TextBox 8"/>
          <p:cNvSpPr txBox="1"/>
          <p:nvPr/>
        </p:nvSpPr>
        <p:spPr>
          <a:xfrm>
            <a:off x="794601" y="2676435"/>
            <a:ext cx="5683307" cy="6812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951"/>
              </a:lnSpc>
            </a:pPr>
            <a:r>
              <a:rPr lang="en-US" sz="3536" b="1">
                <a:solidFill>
                  <a:srgbClr val="86B499"/>
                </a:solidFill>
                <a:latin typeface="Arial Bold"/>
                <a:ea typeface="Arial Bold"/>
                <a:cs typeface="Arial Bold"/>
                <a:sym typeface="Arial Bold"/>
              </a:rPr>
              <a:t>       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Collection → IoT sensors + AI cameras capture traffic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Data Processing → Edge AI (real-time) 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Communication → 5G/IoT protocols connect signals with control room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Decision → AI optimizes signal timing &amp; predicts congestion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Control &amp; Action → Central room + Police dashboard for monitoring &amp; alerts</a:t>
            </a:r>
          </a:p>
          <a:p>
            <a:pPr marL="534271" lvl="2" indent="-178090" algn="l">
              <a:lnSpc>
                <a:spcPts val="3271"/>
              </a:lnSpc>
              <a:buFont typeface="Arial"/>
              <a:buChar char="⚬"/>
            </a:pPr>
            <a:r>
              <a:rPr lang="en-US" sz="2337" b="1">
                <a:solidFill>
                  <a:srgbClr val="000000"/>
                </a:solidFill>
                <a:latin typeface="Arial Bold"/>
                <a:ea typeface="Arial Bold"/>
                <a:cs typeface="Arial Bold"/>
                <a:sym typeface="Arial Bold"/>
              </a:rPr>
              <a:t>Feedback → System learns from patterns, improves over time</a:t>
            </a:r>
          </a:p>
          <a:p>
            <a:pPr marL="534271" lvl="2" indent="-178090" algn="l">
              <a:lnSpc>
                <a:spcPts val="3406"/>
              </a:lnSpc>
            </a:pPr>
            <a:endParaRPr lang="en-US" sz="2337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  <a:p>
            <a:pPr marL="534271" lvl="2" indent="-178090" algn="l">
              <a:lnSpc>
                <a:spcPts val="3406"/>
              </a:lnSpc>
            </a:pPr>
            <a:endParaRPr lang="en-US" sz="2337" b="1">
              <a:solidFill>
                <a:srgbClr val="000000"/>
              </a:solidFill>
              <a:latin typeface="Arial Bold"/>
              <a:ea typeface="Arial Bold"/>
              <a:cs typeface="Arial Bold"/>
              <a:sym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550796" y="-139065"/>
            <a:ext cx="8564175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549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TECHNICAL APPROACH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144000" y="9376232"/>
            <a:ext cx="8565291" cy="4073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6"/>
              </a:lnSpc>
            </a:pPr>
            <a:r>
              <a:rPr lang="en-US" sz="2340" u="sng">
                <a:solidFill>
                  <a:srgbClr val="1400B2"/>
                </a:solidFill>
                <a:latin typeface="Arimo"/>
                <a:ea typeface="Arimo"/>
                <a:cs typeface="Arimo"/>
                <a:sym typeface="Arimo"/>
                <a:hlinkClick r:id="rId5" tooltip="https://preview--smart-commute-pulse.lovable.app/dashboard"/>
              </a:rPr>
              <a:t>https://preview--smart-commute-pulse.lovable.app/dashboard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31480" y="9345417"/>
            <a:ext cx="856489" cy="478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51"/>
              </a:lnSpc>
            </a:pPr>
            <a:r>
              <a:rPr lang="en-US" sz="2537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Ref.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72211" y="45626"/>
            <a:ext cx="2914296" cy="1724329"/>
            <a:chOff x="0" y="0"/>
            <a:chExt cx="3885728" cy="2299105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85692" cy="2299081"/>
            </a:xfrm>
            <a:custGeom>
              <a:avLst/>
              <a:gdLst/>
              <a:ahLst/>
              <a:cxnLst/>
              <a:rect l="l" t="t" r="r" b="b"/>
              <a:pathLst>
                <a:path w="3885692" h="2299081">
                  <a:moveTo>
                    <a:pt x="0" y="0"/>
                  </a:moveTo>
                  <a:lnTo>
                    <a:pt x="3885692" y="0"/>
                  </a:lnTo>
                  <a:lnTo>
                    <a:pt x="3885692" y="2299081"/>
                  </a:lnTo>
                  <a:lnTo>
                    <a:pt x="0" y="2299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" r="-40" b="-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579260" y="-946580"/>
            <a:ext cx="3708740" cy="3708740"/>
            <a:chOff x="0" y="0"/>
            <a:chExt cx="4944987" cy="4944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44999" cy="4944999"/>
            </a:xfrm>
            <a:custGeom>
              <a:avLst/>
              <a:gdLst/>
              <a:ahLst/>
              <a:cxnLst/>
              <a:rect l="l" t="t" r="r" b="b"/>
              <a:pathLst>
                <a:path w="4944999" h="4944999">
                  <a:moveTo>
                    <a:pt x="0" y="0"/>
                  </a:moveTo>
                  <a:lnTo>
                    <a:pt x="4944999" y="0"/>
                  </a:lnTo>
                  <a:lnTo>
                    <a:pt x="4944999" y="4944999"/>
                  </a:lnTo>
                  <a:lnTo>
                    <a:pt x="0" y="494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83395" y="1405427"/>
            <a:ext cx="10504619" cy="8599054"/>
            <a:chOff x="0" y="0"/>
            <a:chExt cx="13737187" cy="11245226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3737210" cy="11245249"/>
            </a:xfrm>
            <a:custGeom>
              <a:avLst/>
              <a:gdLst/>
              <a:ahLst/>
              <a:cxnLst/>
              <a:rect l="l" t="t" r="r" b="b"/>
              <a:pathLst>
                <a:path w="13737210" h="11245249">
                  <a:moveTo>
                    <a:pt x="0" y="0"/>
                  </a:moveTo>
                  <a:lnTo>
                    <a:pt x="13737210" y="0"/>
                  </a:lnTo>
                  <a:lnTo>
                    <a:pt x="13737210" y="11245249"/>
                  </a:lnTo>
                  <a:lnTo>
                    <a:pt x="0" y="112452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t="-11080" b="-11080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 rot="-209796">
            <a:off x="14248933" y="6805502"/>
            <a:ext cx="5093596" cy="5225988"/>
            <a:chOff x="0" y="0"/>
            <a:chExt cx="6791461" cy="696798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791452" cy="6967982"/>
            </a:xfrm>
            <a:custGeom>
              <a:avLst/>
              <a:gdLst/>
              <a:ahLst/>
              <a:cxnLst/>
              <a:rect l="l" t="t" r="r" b="b"/>
              <a:pathLst>
                <a:path w="6791452" h="6967982">
                  <a:moveTo>
                    <a:pt x="0" y="0"/>
                  </a:moveTo>
                  <a:lnTo>
                    <a:pt x="6791452" y="0"/>
                  </a:lnTo>
                  <a:lnTo>
                    <a:pt x="6791452" y="6967982"/>
                  </a:lnTo>
                  <a:lnTo>
                    <a:pt x="0" y="69679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TextBox 6"/>
          <p:cNvSpPr txBox="1"/>
          <p:nvPr/>
        </p:nvSpPr>
        <p:spPr>
          <a:xfrm>
            <a:off x="4083395" y="-32669"/>
            <a:ext cx="10173062" cy="1184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98"/>
              </a:lnSpc>
            </a:pPr>
            <a:r>
              <a:rPr lang="en-US" sz="5498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AND VIABILITY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246356" y="9586703"/>
            <a:ext cx="129683" cy="38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3359" y="2417540"/>
            <a:ext cx="4723654" cy="9878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450"/>
              </a:lnSpc>
            </a:pPr>
            <a:r>
              <a:rPr lang="en-US" sz="4606">
                <a:solidFill>
                  <a:srgbClr val="FF751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-US" sz="4606" b="1">
                <a:solidFill>
                  <a:srgbClr val="FF751F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Feasibility of Idea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0" y="3014013"/>
            <a:ext cx="5154141" cy="53086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7"/>
              </a:lnSpc>
            </a:pPr>
            <a:endParaRPr/>
          </a:p>
          <a:p>
            <a:pPr marL="571114" lvl="2" indent="-190371" algn="l">
              <a:lnSpc>
                <a:spcPts val="3497"/>
              </a:lnSpc>
              <a:buFont typeface="Arial"/>
              <a:buChar char="⚬"/>
            </a:pPr>
            <a:r>
              <a:rPr lang="en-US" sz="2497">
                <a:solidFill>
                  <a:srgbClr val="1400B2"/>
                </a:solidFill>
                <a:latin typeface="Arial"/>
                <a:ea typeface="Arial"/>
                <a:cs typeface="Arial"/>
                <a:sym typeface="Arial"/>
              </a:rPr>
              <a:t>Technical</a:t>
            </a:r>
            <a:r>
              <a:rPr lang="en-US" sz="24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AI cameras, IoT sensors, dashboards already exist; cloud/satellite ensures reliability.</a:t>
            </a:r>
          </a:p>
          <a:p>
            <a:pPr marL="571114" lvl="2" indent="-190371" algn="l">
              <a:lnSpc>
                <a:spcPts val="3497"/>
              </a:lnSpc>
              <a:buFont typeface="Arial"/>
              <a:buChar char="⚬"/>
            </a:pPr>
            <a:r>
              <a:rPr lang="en-US" sz="2497">
                <a:solidFill>
                  <a:srgbClr val="1400B2"/>
                </a:solidFill>
                <a:latin typeface="Arial"/>
                <a:ea typeface="Arial"/>
                <a:cs typeface="Arial"/>
                <a:sym typeface="Arial"/>
              </a:rPr>
              <a:t>Operational</a:t>
            </a:r>
            <a:r>
              <a:rPr lang="en-US" sz="24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Start with few intersections, easy training for traffic staff.</a:t>
            </a:r>
          </a:p>
          <a:p>
            <a:pPr marL="571114" lvl="2" indent="-190371" algn="l">
              <a:lnSpc>
                <a:spcPts val="3497"/>
              </a:lnSpc>
              <a:buFont typeface="Arial"/>
              <a:buChar char="⚬"/>
            </a:pPr>
            <a:r>
              <a:rPr lang="en-US" sz="2497">
                <a:solidFill>
                  <a:srgbClr val="1400B2"/>
                </a:solidFill>
                <a:latin typeface="Arial"/>
                <a:ea typeface="Arial"/>
                <a:cs typeface="Arial"/>
                <a:sym typeface="Arial"/>
              </a:rPr>
              <a:t>Economic</a:t>
            </a:r>
            <a:r>
              <a:rPr lang="en-US" sz="2497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High initial cost, but long-term savings in fuel, manpower &amp; congestion reduction.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3917224" y="2975913"/>
            <a:ext cx="4108167" cy="35724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937"/>
              </a:lnSpc>
            </a:pPr>
            <a:r>
              <a:rPr lang="en-US" sz="2812">
                <a:solidFill>
                  <a:srgbClr val="21884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  <a:p>
            <a:pPr marL="555772" lvl="2" indent="-185257" algn="l">
              <a:lnSpc>
                <a:spcPts val="3404"/>
              </a:lnSpc>
              <a:buFont typeface="Arial"/>
              <a:buChar char="⚬"/>
            </a:pPr>
            <a:r>
              <a:rPr lang="en-US" sz="2431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Social</a:t>
            </a:r>
            <a:r>
              <a:rPr lang="en-US" sz="24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Fewer accidents, time savings.</a:t>
            </a:r>
          </a:p>
          <a:p>
            <a:pPr marL="555772" lvl="2" indent="-185257" algn="l">
              <a:lnSpc>
                <a:spcPts val="3404"/>
              </a:lnSpc>
              <a:buFont typeface="Arial"/>
              <a:buChar char="⚬"/>
            </a:pPr>
            <a:r>
              <a:rPr lang="en-US" sz="2431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Economic</a:t>
            </a:r>
            <a:r>
              <a:rPr lang="en-US" sz="24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 fuel &amp; cost savings.</a:t>
            </a:r>
          </a:p>
          <a:p>
            <a:pPr marL="555772" lvl="2" indent="-185257" algn="l">
              <a:lnSpc>
                <a:spcPts val="3404"/>
              </a:lnSpc>
              <a:buFont typeface="Arial"/>
              <a:buChar char="⚬"/>
            </a:pPr>
            <a:r>
              <a:rPr lang="en-US" sz="2431">
                <a:solidFill>
                  <a:srgbClr val="FF5757"/>
                </a:solidFill>
                <a:latin typeface="Arial"/>
                <a:ea typeface="Arial"/>
                <a:cs typeface="Arial"/>
                <a:sym typeface="Arial"/>
              </a:rPr>
              <a:t>Environmental</a:t>
            </a:r>
            <a:r>
              <a:rPr lang="en-US" sz="24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Reduced </a:t>
            </a:r>
            <a:r>
              <a:rPr lang="en-US" sz="2431">
                <a:solidFill>
                  <a:srgbClr val="282828"/>
                </a:solidFill>
                <a:latin typeface="Arial"/>
                <a:ea typeface="Arial"/>
                <a:cs typeface="Arial"/>
                <a:sym typeface="Arial"/>
              </a:rPr>
              <a:t>congestion </a:t>
            </a:r>
            <a:r>
              <a:rPr lang="en-US" sz="243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 less pollution.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917224" y="2408981"/>
            <a:ext cx="2431703" cy="996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04"/>
              </a:lnSpc>
            </a:pPr>
            <a:r>
              <a:rPr lang="en-US" sz="4645" b="1">
                <a:solidFill>
                  <a:srgbClr val="218842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 Viability 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113359" y="0"/>
            <a:ext cx="2994701" cy="1771903"/>
            <a:chOff x="0" y="0"/>
            <a:chExt cx="3992935" cy="236253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992880" cy="2362581"/>
            </a:xfrm>
            <a:custGeom>
              <a:avLst/>
              <a:gdLst/>
              <a:ahLst/>
              <a:cxnLst/>
              <a:rect l="l" t="t" r="r" b="b"/>
              <a:pathLst>
                <a:path w="3992880" h="2362581">
                  <a:moveTo>
                    <a:pt x="0" y="0"/>
                  </a:moveTo>
                  <a:lnTo>
                    <a:pt x="3992880" y="0"/>
                  </a:lnTo>
                  <a:lnTo>
                    <a:pt x="3992880" y="2362581"/>
                  </a:lnTo>
                  <a:lnTo>
                    <a:pt x="0" y="2362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9" r="-41" b="1"/>
              </a:stretch>
            </a:blipFill>
          </p:spPr>
        </p:sp>
      </p:grpSp>
      <p:grpSp>
        <p:nvGrpSpPr>
          <p:cNvPr id="14" name="Group 14"/>
          <p:cNvGrpSpPr/>
          <p:nvPr/>
        </p:nvGrpSpPr>
        <p:grpSpPr>
          <a:xfrm>
            <a:off x="14764276" y="-870689"/>
            <a:ext cx="3708740" cy="3708740"/>
            <a:chOff x="0" y="0"/>
            <a:chExt cx="4944987" cy="494498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944999" cy="4944999"/>
            </a:xfrm>
            <a:custGeom>
              <a:avLst/>
              <a:gdLst/>
              <a:ahLst/>
              <a:cxnLst/>
              <a:rect l="l" t="t" r="r" b="b"/>
              <a:pathLst>
                <a:path w="4944999" h="4944999">
                  <a:moveTo>
                    <a:pt x="0" y="0"/>
                  </a:moveTo>
                  <a:lnTo>
                    <a:pt x="4944999" y="0"/>
                  </a:lnTo>
                  <a:lnTo>
                    <a:pt x="4944999" y="4944999"/>
                  </a:lnTo>
                  <a:lnTo>
                    <a:pt x="0" y="494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79800" y="6713601"/>
            <a:ext cx="76200" cy="76200"/>
            <a:chOff x="0" y="0"/>
            <a:chExt cx="101600" cy="1016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4" name="Group 4"/>
          <p:cNvGrpSpPr/>
          <p:nvPr/>
        </p:nvGrpSpPr>
        <p:grpSpPr>
          <a:xfrm>
            <a:off x="379800" y="7008876"/>
            <a:ext cx="76200" cy="76200"/>
            <a:chOff x="0" y="0"/>
            <a:chExt cx="101600" cy="1016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379800" y="7304151"/>
            <a:ext cx="76200" cy="76200"/>
            <a:chOff x="0" y="0"/>
            <a:chExt cx="101600" cy="1016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379800" y="7599426"/>
            <a:ext cx="76200" cy="76200"/>
            <a:chOff x="0" y="0"/>
            <a:chExt cx="101600" cy="1016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379800" y="7894701"/>
            <a:ext cx="76200" cy="76200"/>
            <a:chOff x="0" y="0"/>
            <a:chExt cx="101600" cy="1016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379800" y="8189976"/>
            <a:ext cx="76200" cy="76200"/>
            <a:chOff x="0" y="0"/>
            <a:chExt cx="101600" cy="1016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01600" cy="101600"/>
            </a:xfrm>
            <a:custGeom>
              <a:avLst/>
              <a:gdLst/>
              <a:ahLst/>
              <a:cxnLst/>
              <a:rect l="l" t="t" r="r" b="b"/>
              <a:pathLst>
                <a:path w="101600" h="101600">
                  <a:moveTo>
                    <a:pt x="101600" y="50800"/>
                  </a:moveTo>
                  <a:cubicBezTo>
                    <a:pt x="101600" y="57531"/>
                    <a:pt x="100203" y="64008"/>
                    <a:pt x="97663" y="70231"/>
                  </a:cubicBezTo>
                  <a:cubicBezTo>
                    <a:pt x="95123" y="76454"/>
                    <a:pt x="91440" y="81915"/>
                    <a:pt x="86614" y="86614"/>
                  </a:cubicBezTo>
                  <a:cubicBezTo>
                    <a:pt x="81788" y="91313"/>
                    <a:pt x="76327" y="95123"/>
                    <a:pt x="70231" y="97663"/>
                  </a:cubicBezTo>
                  <a:cubicBezTo>
                    <a:pt x="64135" y="100203"/>
                    <a:pt x="57531" y="101600"/>
                    <a:pt x="50800" y="101600"/>
                  </a:cubicBezTo>
                  <a:cubicBezTo>
                    <a:pt x="44069" y="101600"/>
                    <a:pt x="37592" y="100203"/>
                    <a:pt x="31369" y="97663"/>
                  </a:cubicBezTo>
                  <a:cubicBezTo>
                    <a:pt x="25146" y="95123"/>
                    <a:pt x="19685" y="91440"/>
                    <a:pt x="14986" y="86614"/>
                  </a:cubicBezTo>
                  <a:cubicBezTo>
                    <a:pt x="10287" y="81788"/>
                    <a:pt x="6477" y="76327"/>
                    <a:pt x="3937" y="70231"/>
                  </a:cubicBezTo>
                  <a:cubicBezTo>
                    <a:pt x="1397" y="64135"/>
                    <a:pt x="0" y="57531"/>
                    <a:pt x="0" y="50800"/>
                  </a:cubicBezTo>
                  <a:cubicBezTo>
                    <a:pt x="0" y="44069"/>
                    <a:pt x="1397" y="37592"/>
                    <a:pt x="3937" y="31369"/>
                  </a:cubicBezTo>
                  <a:cubicBezTo>
                    <a:pt x="6477" y="25146"/>
                    <a:pt x="10160" y="19685"/>
                    <a:pt x="14986" y="14986"/>
                  </a:cubicBezTo>
                  <a:cubicBezTo>
                    <a:pt x="19812" y="10287"/>
                    <a:pt x="25273" y="6477"/>
                    <a:pt x="31369" y="3937"/>
                  </a:cubicBezTo>
                  <a:cubicBezTo>
                    <a:pt x="37465" y="1397"/>
                    <a:pt x="44069" y="0"/>
                    <a:pt x="50800" y="0"/>
                  </a:cubicBezTo>
                  <a:cubicBezTo>
                    <a:pt x="57531" y="0"/>
                    <a:pt x="64008" y="1397"/>
                    <a:pt x="70231" y="3937"/>
                  </a:cubicBezTo>
                  <a:cubicBezTo>
                    <a:pt x="76454" y="6477"/>
                    <a:pt x="81915" y="10160"/>
                    <a:pt x="86614" y="14986"/>
                  </a:cubicBezTo>
                  <a:cubicBezTo>
                    <a:pt x="91313" y="19812"/>
                    <a:pt x="95123" y="25273"/>
                    <a:pt x="97663" y="31369"/>
                  </a:cubicBezTo>
                  <a:cubicBezTo>
                    <a:pt x="100203" y="37465"/>
                    <a:pt x="101600" y="44069"/>
                    <a:pt x="101600" y="5080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57763" y="2821229"/>
            <a:ext cx="6380874" cy="2927762"/>
            <a:chOff x="0" y="0"/>
            <a:chExt cx="8507832" cy="390368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507857" cy="3903726"/>
            </a:xfrm>
            <a:custGeom>
              <a:avLst/>
              <a:gdLst/>
              <a:ahLst/>
              <a:cxnLst/>
              <a:rect l="l" t="t" r="r" b="b"/>
              <a:pathLst>
                <a:path w="8507857" h="3903726">
                  <a:moveTo>
                    <a:pt x="0" y="0"/>
                  </a:moveTo>
                  <a:lnTo>
                    <a:pt x="8507857" y="0"/>
                  </a:lnTo>
                  <a:lnTo>
                    <a:pt x="8507857" y="3903726"/>
                  </a:lnTo>
                  <a:lnTo>
                    <a:pt x="0" y="39037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25366" r="-25366" b="1"/>
              </a:stretch>
            </a:blipFill>
          </p:spPr>
        </p:sp>
      </p:grpSp>
      <p:sp>
        <p:nvSpPr>
          <p:cNvPr id="16" name="Freeform 16"/>
          <p:cNvSpPr/>
          <p:nvPr/>
        </p:nvSpPr>
        <p:spPr>
          <a:xfrm>
            <a:off x="68752" y="6624739"/>
            <a:ext cx="6380874" cy="2633561"/>
          </a:xfrm>
          <a:custGeom>
            <a:avLst/>
            <a:gdLst/>
            <a:ahLst/>
            <a:cxnLst/>
            <a:rect l="l" t="t" r="r" b="b"/>
            <a:pathLst>
              <a:path w="6380874" h="2633561">
                <a:moveTo>
                  <a:pt x="0" y="0"/>
                </a:moveTo>
                <a:lnTo>
                  <a:pt x="6380874" y="0"/>
                </a:lnTo>
                <a:lnTo>
                  <a:pt x="6380874" y="2633561"/>
                </a:lnTo>
                <a:lnTo>
                  <a:pt x="0" y="26335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 t="-10" b="-10"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6758244" y="2782172"/>
            <a:ext cx="11410442" cy="6292765"/>
            <a:chOff x="0" y="0"/>
            <a:chExt cx="15213923" cy="839035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5213964" cy="8390382"/>
            </a:xfrm>
            <a:custGeom>
              <a:avLst/>
              <a:gdLst/>
              <a:ahLst/>
              <a:cxnLst/>
              <a:rect l="l" t="t" r="r" b="b"/>
              <a:pathLst>
                <a:path w="15213964" h="8390382">
                  <a:moveTo>
                    <a:pt x="0" y="0"/>
                  </a:moveTo>
                  <a:lnTo>
                    <a:pt x="15213964" y="0"/>
                  </a:lnTo>
                  <a:lnTo>
                    <a:pt x="15213964" y="8390382"/>
                  </a:lnTo>
                  <a:lnTo>
                    <a:pt x="0" y="83903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t="-40663" b="-40662"/>
              </a:stretch>
            </a:blipFill>
          </p:spPr>
        </p:sp>
      </p:grpSp>
      <p:sp>
        <p:nvSpPr>
          <p:cNvPr id="19" name="TextBox 19"/>
          <p:cNvSpPr txBox="1"/>
          <p:nvPr/>
        </p:nvSpPr>
        <p:spPr>
          <a:xfrm>
            <a:off x="4688627" y="242570"/>
            <a:ext cx="10026478" cy="991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839"/>
              </a:lnSpc>
            </a:pPr>
            <a:r>
              <a:rPr lang="en-US" sz="5599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IMPACT AND BENEFITS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246356" y="9586703"/>
            <a:ext cx="129683" cy="383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b="1">
                <a:solidFill>
                  <a:srgbClr val="FFFFFF"/>
                </a:solidFill>
                <a:latin typeface="Arimo Bold"/>
                <a:ea typeface="Arimo Bold"/>
                <a:cs typeface="Arimo Bold"/>
                <a:sym typeface="Arimo Bold"/>
              </a:rPr>
              <a:t>5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385237" y="5968067"/>
            <a:ext cx="1747904" cy="7455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731"/>
              </a:lnSpc>
            </a:pPr>
            <a:r>
              <a:rPr lang="en-US" sz="4397">
                <a:solidFill>
                  <a:srgbClr val="1400B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Benefit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57962" y="2925839"/>
            <a:ext cx="6202455" cy="25851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0449" lvl="2" indent="-216816" algn="l">
              <a:lnSpc>
                <a:spcPts val="3983"/>
              </a:lnSpc>
              <a:buFont typeface="Arial"/>
              <a:buChar char="⚬"/>
            </a:pPr>
            <a:r>
              <a:rPr lang="en-US" sz="2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Faster and smoother travel.</a:t>
            </a:r>
          </a:p>
          <a:p>
            <a:pPr marL="650449" lvl="2" indent="-216816" algn="l">
              <a:lnSpc>
                <a:spcPts val="3983"/>
              </a:lnSpc>
              <a:buFont typeface="Arial"/>
              <a:buChar char="⚬"/>
            </a:pPr>
            <a:r>
              <a:rPr lang="en-US" sz="2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Less waiting time at signals.</a:t>
            </a:r>
          </a:p>
          <a:p>
            <a:pPr marL="650449" lvl="2" indent="-216816" algn="l">
              <a:lnSpc>
                <a:spcPts val="3983"/>
              </a:lnSpc>
              <a:buFont typeface="Arial"/>
              <a:buChar char="⚬"/>
            </a:pPr>
            <a:r>
              <a:rPr lang="en-US" sz="2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Safer roads with rule enforcement.</a:t>
            </a:r>
          </a:p>
          <a:p>
            <a:pPr marL="650449" lvl="2" indent="-216816" algn="l">
              <a:lnSpc>
                <a:spcPts val="3983"/>
              </a:lnSpc>
              <a:buFont typeface="Arial"/>
              <a:buChar char="⚬"/>
            </a:pPr>
            <a:r>
              <a:rPr lang="en-US" sz="2844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Better city image with smart technology.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224099" y="2032329"/>
            <a:ext cx="1909042" cy="960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876"/>
              </a:lnSpc>
            </a:pPr>
            <a:r>
              <a:rPr lang="en-US" sz="4197">
                <a:solidFill>
                  <a:srgbClr val="1400B2"/>
                </a:solidFill>
                <a:latin typeface="Times New Roman MT"/>
                <a:ea typeface="Times New Roman MT"/>
                <a:cs typeface="Times New Roman MT"/>
                <a:sym typeface="Times New Roman MT"/>
              </a:rPr>
              <a:t>Impacts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-83953" y="7147043"/>
            <a:ext cx="6989316" cy="1146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41888" lvl="2" indent="-247296" algn="ctr">
              <a:lnSpc>
                <a:spcPts val="4544"/>
              </a:lnSpc>
              <a:buFont typeface="Arial"/>
              <a:buChar char="⚬"/>
            </a:pPr>
            <a:r>
              <a:rPr lang="en-US" sz="32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Keeps system always online</a:t>
            </a:r>
          </a:p>
          <a:p>
            <a:pPr marL="741888" lvl="2" indent="-247296" algn="ctr">
              <a:lnSpc>
                <a:spcPts val="4544"/>
              </a:lnSpc>
            </a:pPr>
            <a:endParaRPr lang="en-US" sz="3245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276754" y="8113776"/>
            <a:ext cx="5398578" cy="581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03574" lvl="1" indent="-201787" algn="ctr">
              <a:lnSpc>
                <a:spcPts val="4684"/>
              </a:lnSpc>
              <a:buFont typeface="Arial"/>
              <a:buChar char="•"/>
            </a:pPr>
            <a:r>
              <a:rPr lang="en-US" sz="3345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Shares data in real time</a:t>
            </a:r>
          </a:p>
        </p:txBody>
      </p:sp>
      <p:grpSp>
        <p:nvGrpSpPr>
          <p:cNvPr id="26" name="Group 26"/>
          <p:cNvGrpSpPr/>
          <p:nvPr/>
        </p:nvGrpSpPr>
        <p:grpSpPr>
          <a:xfrm>
            <a:off x="0" y="12691"/>
            <a:ext cx="2631137" cy="1556790"/>
            <a:chOff x="0" y="0"/>
            <a:chExt cx="3508183" cy="207572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3508121" cy="2075688"/>
            </a:xfrm>
            <a:custGeom>
              <a:avLst/>
              <a:gdLst/>
              <a:ahLst/>
              <a:cxnLst/>
              <a:rect l="l" t="t" r="r" b="b"/>
              <a:pathLst>
                <a:path w="3508121" h="2075688">
                  <a:moveTo>
                    <a:pt x="0" y="0"/>
                  </a:moveTo>
                  <a:lnTo>
                    <a:pt x="3508121" y="0"/>
                  </a:lnTo>
                  <a:lnTo>
                    <a:pt x="3508121" y="2075688"/>
                  </a:lnTo>
                  <a:lnTo>
                    <a:pt x="0" y="207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39" r="-41" b="-1"/>
              </a:stretch>
            </a:blipFill>
          </p:spPr>
        </p:sp>
      </p:grpSp>
      <p:grpSp>
        <p:nvGrpSpPr>
          <p:cNvPr id="28" name="Group 28"/>
          <p:cNvGrpSpPr/>
          <p:nvPr/>
        </p:nvGrpSpPr>
        <p:grpSpPr>
          <a:xfrm>
            <a:off x="14715105" y="-926568"/>
            <a:ext cx="3708740" cy="3708740"/>
            <a:chOff x="0" y="0"/>
            <a:chExt cx="4944987" cy="4944987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944999" cy="4944999"/>
            </a:xfrm>
            <a:custGeom>
              <a:avLst/>
              <a:gdLst/>
              <a:ahLst/>
              <a:cxnLst/>
              <a:rect l="l" t="t" r="r" b="b"/>
              <a:pathLst>
                <a:path w="4944999" h="4944999">
                  <a:moveTo>
                    <a:pt x="0" y="0"/>
                  </a:moveTo>
                  <a:lnTo>
                    <a:pt x="4944999" y="0"/>
                  </a:lnTo>
                  <a:lnTo>
                    <a:pt x="4944999" y="4944999"/>
                  </a:lnTo>
                  <a:lnTo>
                    <a:pt x="0" y="494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30" name="TextBox 30"/>
          <p:cNvSpPr txBox="1"/>
          <p:nvPr/>
        </p:nvSpPr>
        <p:spPr>
          <a:xfrm>
            <a:off x="9144000" y="9203115"/>
            <a:ext cx="5753084" cy="4407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565"/>
              </a:lnSpc>
            </a:pPr>
            <a:r>
              <a:rPr lang="en-US" sz="2546" u="sng">
                <a:solidFill>
                  <a:srgbClr val="1400B2"/>
                </a:solidFill>
                <a:latin typeface="Arimo"/>
                <a:ea typeface="Arimo"/>
                <a:cs typeface="Arimo"/>
                <a:sym typeface="Arimo"/>
                <a:hlinkClick r:id="rId8" tooltip="https://ai.invideo.io/watch/xB5nNNPaurJ"/>
              </a:rPr>
              <a:t>https://ai.invideo.io/watch/xB5nNNPaurJ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17406" y="0"/>
            <a:ext cx="6886352" cy="10287000"/>
          </a:xfrm>
          <a:custGeom>
            <a:avLst/>
            <a:gdLst/>
            <a:ahLst/>
            <a:cxnLst/>
            <a:rect l="l" t="t" r="r" b="b"/>
            <a:pathLst>
              <a:path w="6886352" h="10287000">
                <a:moveTo>
                  <a:pt x="0" y="0"/>
                </a:moveTo>
                <a:lnTo>
                  <a:pt x="6886351" y="0"/>
                </a:lnTo>
                <a:lnTo>
                  <a:pt x="6886351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38" b="-23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95772" y="118442"/>
            <a:ext cx="3180089" cy="4627113"/>
          </a:xfrm>
          <a:custGeom>
            <a:avLst/>
            <a:gdLst/>
            <a:ahLst/>
            <a:cxnLst/>
            <a:rect l="l" t="t" r="r" b="b"/>
            <a:pathLst>
              <a:path w="3180089" h="4627113">
                <a:moveTo>
                  <a:pt x="0" y="0"/>
                </a:moveTo>
                <a:lnTo>
                  <a:pt x="3180089" y="0"/>
                </a:lnTo>
                <a:lnTo>
                  <a:pt x="3180089" y="4627114"/>
                </a:lnTo>
                <a:lnTo>
                  <a:pt x="0" y="462711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0800000">
            <a:off x="14878903" y="5514998"/>
            <a:ext cx="3180089" cy="4627113"/>
          </a:xfrm>
          <a:custGeom>
            <a:avLst/>
            <a:gdLst/>
            <a:ahLst/>
            <a:cxnLst/>
            <a:rect l="l" t="t" r="r" b="b"/>
            <a:pathLst>
              <a:path w="3180089" h="4627113">
                <a:moveTo>
                  <a:pt x="0" y="0"/>
                </a:moveTo>
                <a:lnTo>
                  <a:pt x="3180089" y="0"/>
                </a:lnTo>
                <a:lnTo>
                  <a:pt x="3180089" y="4627113"/>
                </a:lnTo>
                <a:lnTo>
                  <a:pt x="0" y="46271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xmlns="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4519" y="183050"/>
            <a:ext cx="4963956" cy="2048760"/>
          </a:xfrm>
          <a:custGeom>
            <a:avLst/>
            <a:gdLst/>
            <a:ahLst/>
            <a:cxnLst/>
            <a:rect l="l" t="t" r="r" b="b"/>
            <a:pathLst>
              <a:path w="4963956" h="2048760">
                <a:moveTo>
                  <a:pt x="0" y="0"/>
                </a:moveTo>
                <a:lnTo>
                  <a:pt x="4963956" y="0"/>
                </a:lnTo>
                <a:lnTo>
                  <a:pt x="4963956" y="2048760"/>
                </a:lnTo>
                <a:lnTo>
                  <a:pt x="0" y="204876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5517406" y="210042"/>
            <a:ext cx="6886352" cy="818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58"/>
              </a:lnSpc>
            </a:pPr>
            <a:r>
              <a:rPr lang="en-US" sz="4755" b="1">
                <a:solidFill>
                  <a:srgbClr val="FFFFFF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Business Model Canvas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95772" y="183050"/>
            <a:ext cx="2631137" cy="1556790"/>
            <a:chOff x="0" y="0"/>
            <a:chExt cx="3508183" cy="20757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508121" cy="2075688"/>
            </a:xfrm>
            <a:custGeom>
              <a:avLst/>
              <a:gdLst/>
              <a:ahLst/>
              <a:cxnLst/>
              <a:rect l="l" t="t" r="r" b="b"/>
              <a:pathLst>
                <a:path w="3508121" h="2075688">
                  <a:moveTo>
                    <a:pt x="0" y="0"/>
                  </a:moveTo>
                  <a:lnTo>
                    <a:pt x="3508121" y="0"/>
                  </a:lnTo>
                  <a:lnTo>
                    <a:pt x="3508121" y="2075688"/>
                  </a:lnTo>
                  <a:lnTo>
                    <a:pt x="0" y="207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39" r="-41" b="-1"/>
              </a:stretch>
            </a:blipFill>
          </p:spPr>
        </p:sp>
      </p:grpSp>
      <p:grpSp>
        <p:nvGrpSpPr>
          <p:cNvPr id="9" name="Group 9"/>
          <p:cNvGrpSpPr/>
          <p:nvPr/>
        </p:nvGrpSpPr>
        <p:grpSpPr>
          <a:xfrm>
            <a:off x="14933422" y="-916898"/>
            <a:ext cx="3517497" cy="3517497"/>
            <a:chOff x="0" y="0"/>
            <a:chExt cx="4689996" cy="468999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689983" cy="4689983"/>
            </a:xfrm>
            <a:custGeom>
              <a:avLst/>
              <a:gdLst/>
              <a:ahLst/>
              <a:cxnLst/>
              <a:rect l="l" t="t" r="r" b="b"/>
              <a:pathLst>
                <a:path w="4689983" h="4689983">
                  <a:moveTo>
                    <a:pt x="0" y="0"/>
                  </a:moveTo>
                  <a:lnTo>
                    <a:pt x="4689983" y="0"/>
                  </a:lnTo>
                  <a:lnTo>
                    <a:pt x="4689983" y="4689983"/>
                  </a:lnTo>
                  <a:lnTo>
                    <a:pt x="0" y="4689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4435" y="147578"/>
            <a:ext cx="2631137" cy="1556790"/>
            <a:chOff x="0" y="0"/>
            <a:chExt cx="3508183" cy="20757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508121" cy="2075688"/>
            </a:xfrm>
            <a:custGeom>
              <a:avLst/>
              <a:gdLst/>
              <a:ahLst/>
              <a:cxnLst/>
              <a:rect l="l" t="t" r="r" b="b"/>
              <a:pathLst>
                <a:path w="3508121" h="2075688">
                  <a:moveTo>
                    <a:pt x="0" y="0"/>
                  </a:moveTo>
                  <a:lnTo>
                    <a:pt x="3508121" y="0"/>
                  </a:lnTo>
                  <a:lnTo>
                    <a:pt x="3508121" y="2075688"/>
                  </a:lnTo>
                  <a:lnTo>
                    <a:pt x="0" y="207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39" r="-41" b="-1"/>
              </a:stretch>
            </a:blipFill>
          </p:spPr>
        </p:sp>
      </p:grpSp>
      <p:grpSp>
        <p:nvGrpSpPr>
          <p:cNvPr id="4" name="Group 4"/>
          <p:cNvGrpSpPr/>
          <p:nvPr/>
        </p:nvGrpSpPr>
        <p:grpSpPr>
          <a:xfrm>
            <a:off x="14917323" y="-832776"/>
            <a:ext cx="3517497" cy="3517497"/>
            <a:chOff x="0" y="0"/>
            <a:chExt cx="4689996" cy="468999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689983" cy="4689983"/>
            </a:xfrm>
            <a:custGeom>
              <a:avLst/>
              <a:gdLst/>
              <a:ahLst/>
              <a:cxnLst/>
              <a:rect l="l" t="t" r="r" b="b"/>
              <a:pathLst>
                <a:path w="4689983" h="4689983">
                  <a:moveTo>
                    <a:pt x="0" y="0"/>
                  </a:moveTo>
                  <a:lnTo>
                    <a:pt x="4689983" y="0"/>
                  </a:lnTo>
                  <a:lnTo>
                    <a:pt x="4689983" y="4689983"/>
                  </a:lnTo>
                  <a:lnTo>
                    <a:pt x="0" y="4689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</p:grpSp>
      <p:sp>
        <p:nvSpPr>
          <p:cNvPr id="6" name="Freeform 6"/>
          <p:cNvSpPr/>
          <p:nvPr/>
        </p:nvSpPr>
        <p:spPr>
          <a:xfrm>
            <a:off x="154435" y="1606993"/>
            <a:ext cx="17632142" cy="6587184"/>
          </a:xfrm>
          <a:custGeom>
            <a:avLst/>
            <a:gdLst/>
            <a:ahLst/>
            <a:cxnLst/>
            <a:rect l="l" t="t" r="r" b="b"/>
            <a:pathLst>
              <a:path w="17632142" h="6587184">
                <a:moveTo>
                  <a:pt x="0" y="0"/>
                </a:moveTo>
                <a:lnTo>
                  <a:pt x="17632142" y="0"/>
                </a:lnTo>
                <a:lnTo>
                  <a:pt x="17632142" y="6587183"/>
                </a:lnTo>
                <a:lnTo>
                  <a:pt x="0" y="65871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2237" r="-1125" b="-210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905614" y="9338421"/>
            <a:ext cx="14457465" cy="81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87"/>
              </a:lnSpc>
            </a:pPr>
            <a:r>
              <a:rPr lang="en-US" sz="2347" u="sng">
                <a:solidFill>
                  <a:srgbClr val="055ABB"/>
                </a:solidFill>
                <a:latin typeface="Arimo"/>
                <a:ea typeface="Arimo"/>
                <a:cs typeface="Arimo"/>
                <a:sym typeface="Arimo"/>
                <a:hlinkClick r:id="rId5" tooltip="https://toppersnotes.co/current-affairs/blog/rajasthan-budget-2025-26-transport-infrastructure-investments-19-feb-2025"/>
              </a:rPr>
              <a:t>https://toppersnotes.co/current-affairs/blog/rajasthan-budget-2025-26-transport-infrastructure-investments-19-feb-2025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4435" y="9382014"/>
            <a:ext cx="606292" cy="3937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83"/>
              </a:lnSpc>
            </a:pPr>
            <a:r>
              <a:rPr lang="en-US" sz="2345" b="1">
                <a:solidFill>
                  <a:srgbClr val="000000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REF.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905614" y="8475097"/>
            <a:ext cx="11690711" cy="783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122"/>
              </a:lnSpc>
              <a:spcBef>
                <a:spcPct val="0"/>
              </a:spcBef>
            </a:pPr>
            <a:r>
              <a:rPr lang="en-US" sz="2230" spc="20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</a:rPr>
              <a:t>The total budget allocated by the Jaipur government specifically for addressing traffic congestion in 2025-26 is approximately ₹250 crore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933804" y="-4822"/>
            <a:ext cx="7383110" cy="10335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34"/>
              </a:lnSpc>
            </a:pPr>
            <a:r>
              <a:rPr lang="en-US" sz="5810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REVENUE STREAM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6677" y="1028700"/>
            <a:ext cx="17894646" cy="9258300"/>
          </a:xfrm>
          <a:custGeom>
            <a:avLst/>
            <a:gdLst/>
            <a:ahLst/>
            <a:cxnLst/>
            <a:rect l="l" t="t" r="r" b="b"/>
            <a:pathLst>
              <a:path w="17894646" h="9258300">
                <a:moveTo>
                  <a:pt x="0" y="0"/>
                </a:moveTo>
                <a:lnTo>
                  <a:pt x="17894646" y="0"/>
                </a:lnTo>
                <a:lnTo>
                  <a:pt x="17894646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441" b="-6836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54481" y="-152400"/>
            <a:ext cx="7882533" cy="11557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71"/>
              </a:lnSpc>
            </a:pPr>
            <a:r>
              <a:rPr lang="en-US" sz="6622" b="1">
                <a:solidFill>
                  <a:srgbClr val="000000"/>
                </a:solidFill>
                <a:latin typeface="Times New Roman Bold"/>
                <a:ea typeface="Times New Roman Bold"/>
                <a:cs typeface="Times New Roman Bold"/>
                <a:sym typeface="Times New Roman Bold"/>
              </a:rPr>
              <a:t>COST STRUCTURE 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0" y="82369"/>
            <a:ext cx="2631137" cy="1556790"/>
            <a:chOff x="0" y="0"/>
            <a:chExt cx="3508183" cy="20757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508121" cy="2075688"/>
            </a:xfrm>
            <a:custGeom>
              <a:avLst/>
              <a:gdLst/>
              <a:ahLst/>
              <a:cxnLst/>
              <a:rect l="l" t="t" r="r" b="b"/>
              <a:pathLst>
                <a:path w="3508121" h="2075688">
                  <a:moveTo>
                    <a:pt x="0" y="0"/>
                  </a:moveTo>
                  <a:lnTo>
                    <a:pt x="3508121" y="0"/>
                  </a:lnTo>
                  <a:lnTo>
                    <a:pt x="3508121" y="2075688"/>
                  </a:lnTo>
                  <a:lnTo>
                    <a:pt x="0" y="20756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9" r="-41" b="-1"/>
              </a:stretch>
            </a:blipFill>
          </p:spPr>
        </p:sp>
      </p:grpSp>
      <p:grpSp>
        <p:nvGrpSpPr>
          <p:cNvPr id="6" name="Group 6"/>
          <p:cNvGrpSpPr/>
          <p:nvPr/>
        </p:nvGrpSpPr>
        <p:grpSpPr>
          <a:xfrm>
            <a:off x="15499495" y="-533488"/>
            <a:ext cx="2788505" cy="2788505"/>
            <a:chOff x="0" y="0"/>
            <a:chExt cx="4689996" cy="468999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689983" cy="4689983"/>
            </a:xfrm>
            <a:custGeom>
              <a:avLst/>
              <a:gdLst/>
              <a:ahLst/>
              <a:cxnLst/>
              <a:rect l="l" t="t" r="r" b="b"/>
              <a:pathLst>
                <a:path w="4689983" h="4689983">
                  <a:moveTo>
                    <a:pt x="0" y="0"/>
                  </a:moveTo>
                  <a:lnTo>
                    <a:pt x="4689983" y="0"/>
                  </a:lnTo>
                  <a:lnTo>
                    <a:pt x="4689983" y="4689983"/>
                  </a:lnTo>
                  <a:lnTo>
                    <a:pt x="0" y="46899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281</Words>
  <Application>Microsoft Office PowerPoint</Application>
  <PresentationFormat>Custom</PresentationFormat>
  <Paragraphs>56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0" baseType="lpstr">
      <vt:lpstr>Canva Sans Bold</vt:lpstr>
      <vt:lpstr>Calibri</vt:lpstr>
      <vt:lpstr>Times New Roman Bold</vt:lpstr>
      <vt:lpstr>Times New Roman</vt:lpstr>
      <vt:lpstr>Arimo</vt:lpstr>
      <vt:lpstr>Arimo Bold</vt:lpstr>
      <vt:lpstr>Arial</vt:lpstr>
      <vt:lpstr>Times New Roman MT</vt:lpstr>
      <vt:lpstr>Arial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Signal Adjustment</dc:title>
  <dc:creator>Nitin Sharma</dc:creator>
  <cp:lastModifiedBy>Microsoft account</cp:lastModifiedBy>
  <cp:revision>2</cp:revision>
  <dcterms:created xsi:type="dcterms:W3CDTF">2006-08-16T00:00:00Z</dcterms:created>
  <dcterms:modified xsi:type="dcterms:W3CDTF">2025-11-10T11:04:49Z</dcterms:modified>
  <dc:identifier>DAG3_HneUdY</dc:identifier>
</cp:coreProperties>
</file>